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355" r:id="rId3"/>
    <p:sldId id="295" r:id="rId4"/>
    <p:sldId id="319" r:id="rId5"/>
    <p:sldId id="280" r:id="rId6"/>
    <p:sldId id="351" r:id="rId7"/>
    <p:sldId id="352" r:id="rId8"/>
    <p:sldId id="346" r:id="rId9"/>
    <p:sldId id="317" r:id="rId10"/>
    <p:sldId id="318" r:id="rId11"/>
    <p:sldId id="347" r:id="rId12"/>
    <p:sldId id="300" r:id="rId13"/>
    <p:sldId id="353" r:id="rId14"/>
    <p:sldId id="299" r:id="rId15"/>
    <p:sldId id="320" r:id="rId16"/>
    <p:sldId id="350" r:id="rId17"/>
    <p:sldId id="354" r:id="rId18"/>
    <p:sldId id="291"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96499"/>
    <a:srgbClr val="00FF00"/>
    <a:srgbClr val="00FFFF"/>
    <a:srgbClr val="355E8F"/>
    <a:srgbClr val="0033CC"/>
    <a:srgbClr val="000099"/>
    <a:srgbClr val="003300"/>
    <a:srgbClr val="386294"/>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8" autoAdjust="0"/>
  </p:normalViewPr>
  <p:slideViewPr>
    <p:cSldViewPr>
      <p:cViewPr>
        <p:scale>
          <a:sx n="75" d="100"/>
          <a:sy n="75" d="100"/>
        </p:scale>
        <p:origin x="-12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9761C-F0AF-49B3-8B5E-F70B049D21A5}" type="datetimeFigureOut">
              <a:rPr lang="en-US" smtClean="0"/>
              <a:t>30/03/2019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39617-9017-439B-9C7B-034409F2221A}" type="slidenum">
              <a:rPr lang="en-US" smtClean="0"/>
              <a:t>‹#›</a:t>
            </a:fld>
            <a:endParaRPr lang="en-US"/>
          </a:p>
        </p:txBody>
      </p:sp>
    </p:spTree>
    <p:extLst>
      <p:ext uri="{BB962C8B-B14F-4D97-AF65-F5344CB8AC3E}">
        <p14:creationId xmlns:p14="http://schemas.microsoft.com/office/powerpoint/2010/main" val="147356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cs typeface="Arial" pitchFamily="34" charset="0"/>
            </a:endParaRPr>
          </a:p>
        </p:txBody>
      </p:sp>
      <p:sp>
        <p:nvSpPr>
          <p:cNvPr id="215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6B1001-2C37-458F-882D-EC0A2CB25736}" type="slidenum">
              <a:rPr lang="en-US">
                <a:solidFill>
                  <a:srgbClr val="000000"/>
                </a:solidFill>
              </a:rPr>
              <a:pPr eaLnBrk="1" hangingPunct="1"/>
              <a:t>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39617-9017-439B-9C7B-034409F2221A}" type="slidenum">
              <a:rPr lang="en-US" smtClean="0"/>
              <a:t>9</a:t>
            </a:fld>
            <a:endParaRPr lang="en-US"/>
          </a:p>
        </p:txBody>
      </p:sp>
    </p:spTree>
    <p:extLst>
      <p:ext uri="{BB962C8B-B14F-4D97-AF65-F5344CB8AC3E}">
        <p14:creationId xmlns:p14="http://schemas.microsoft.com/office/powerpoint/2010/main" val="210791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39617-9017-439B-9C7B-034409F2221A}" type="slidenum">
              <a:rPr lang="en-US" smtClean="0"/>
              <a:t>10</a:t>
            </a:fld>
            <a:endParaRPr lang="en-US"/>
          </a:p>
        </p:txBody>
      </p:sp>
    </p:spTree>
    <p:extLst>
      <p:ext uri="{BB962C8B-B14F-4D97-AF65-F5344CB8AC3E}">
        <p14:creationId xmlns:p14="http://schemas.microsoft.com/office/powerpoint/2010/main" val="210791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39617-9017-439B-9C7B-034409F2221A}" type="slidenum">
              <a:rPr lang="en-US" smtClean="0"/>
              <a:t>11</a:t>
            </a:fld>
            <a:endParaRPr lang="en-US"/>
          </a:p>
        </p:txBody>
      </p:sp>
    </p:spTree>
    <p:extLst>
      <p:ext uri="{BB962C8B-B14F-4D97-AF65-F5344CB8AC3E}">
        <p14:creationId xmlns:p14="http://schemas.microsoft.com/office/powerpoint/2010/main" val="22959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9F506-43CB-44D2-8D20-EDEC56CA099C}" type="slidenum">
              <a:rPr lang="en-US" smtClean="0"/>
              <a:t>17</a:t>
            </a:fld>
            <a:endParaRPr lang="en-US"/>
          </a:p>
        </p:txBody>
      </p:sp>
    </p:spTree>
    <p:extLst>
      <p:ext uri="{BB962C8B-B14F-4D97-AF65-F5344CB8AC3E}">
        <p14:creationId xmlns:p14="http://schemas.microsoft.com/office/powerpoint/2010/main" val="31905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DD7475-8F28-4726-8D03-5B24467D8B50}" type="datetimeFigureOut">
              <a:rPr lang="en-US" smtClean="0"/>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312761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D7475-8F28-4726-8D03-5B24467D8B50}" type="datetimeFigureOut">
              <a:rPr lang="en-US" smtClean="0"/>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217155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D7475-8F28-4726-8D03-5B24467D8B50}" type="datetimeFigureOut">
              <a:rPr lang="en-US" smtClean="0"/>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264789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9FAF8B0A-75C9-4932-9AF6-EE6698133240}" type="slidenum">
              <a:rPr lang="en-US"/>
              <a:pPr>
                <a:defRPr/>
              </a:pPr>
              <a:t>‹#›</a:t>
            </a:fld>
            <a:endParaRPr lang="en-US"/>
          </a:p>
        </p:txBody>
      </p:sp>
    </p:spTree>
    <p:extLst>
      <p:ext uri="{BB962C8B-B14F-4D97-AF65-F5344CB8AC3E}">
        <p14:creationId xmlns:p14="http://schemas.microsoft.com/office/powerpoint/2010/main" val="242054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0120AC-D3CF-49F9-86CD-0C784C304FCC}" type="datetimeFigureOut">
              <a:rPr lang="en-US"/>
              <a:pPr>
                <a:defRPr/>
              </a:pPr>
              <a:t>30/03/2019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2EDE7-764B-486C-9C12-907DC62A041F}" type="slidenum">
              <a:rPr lang="en-US"/>
              <a:pPr>
                <a:defRPr/>
              </a:pPr>
              <a:t>‹#›</a:t>
            </a:fld>
            <a:endParaRPr lang="en-US"/>
          </a:p>
        </p:txBody>
      </p:sp>
    </p:spTree>
    <p:extLst>
      <p:ext uri="{BB962C8B-B14F-4D97-AF65-F5344CB8AC3E}">
        <p14:creationId xmlns:p14="http://schemas.microsoft.com/office/powerpoint/2010/main" val="253380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104758-EB91-47B4-B800-7CF577C50131}" type="datetimeFigureOut">
              <a:rPr lang="en-US"/>
              <a:pPr>
                <a:defRPr/>
              </a:pPr>
              <a:t>30/03/2019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DA0773-A237-4A41-953D-828A1E841308}" type="slidenum">
              <a:rPr lang="en-US"/>
              <a:pPr>
                <a:defRPr/>
              </a:pPr>
              <a:t>‹#›</a:t>
            </a:fld>
            <a:endParaRPr lang="en-US"/>
          </a:p>
        </p:txBody>
      </p:sp>
    </p:spTree>
    <p:extLst>
      <p:ext uri="{BB962C8B-B14F-4D97-AF65-F5344CB8AC3E}">
        <p14:creationId xmlns:p14="http://schemas.microsoft.com/office/powerpoint/2010/main" val="119195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5C30B8-9730-4641-AF07-BCD2E73E894B}" type="datetimeFigureOut">
              <a:rPr lang="en-US"/>
              <a:pPr>
                <a:defRPr/>
              </a:pPr>
              <a:t>30/03/2019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96BC88-420D-4032-B88E-AE513C64C42D}" type="slidenum">
              <a:rPr lang="en-US"/>
              <a:pPr>
                <a:defRPr/>
              </a:pPr>
              <a:t>‹#›</a:t>
            </a:fld>
            <a:endParaRPr lang="en-US"/>
          </a:p>
        </p:txBody>
      </p:sp>
    </p:spTree>
    <p:extLst>
      <p:ext uri="{BB962C8B-B14F-4D97-AF65-F5344CB8AC3E}">
        <p14:creationId xmlns:p14="http://schemas.microsoft.com/office/powerpoint/2010/main" val="166354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1722E1-494F-4F39-9046-11ABF3E63480}" type="datetimeFigureOut">
              <a:rPr lang="en-US"/>
              <a:pPr>
                <a:defRPr/>
              </a:pPr>
              <a:t>30/03/2019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03C56-7DC1-4199-B91A-5A42D23700F6}" type="slidenum">
              <a:rPr lang="en-US"/>
              <a:pPr>
                <a:defRPr/>
              </a:pPr>
              <a:t>‹#›</a:t>
            </a:fld>
            <a:endParaRPr lang="en-US"/>
          </a:p>
        </p:txBody>
      </p:sp>
    </p:spTree>
    <p:extLst>
      <p:ext uri="{BB962C8B-B14F-4D97-AF65-F5344CB8AC3E}">
        <p14:creationId xmlns:p14="http://schemas.microsoft.com/office/powerpoint/2010/main" val="150921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83D5E5-8270-4B40-B0ED-277F26A79603}" type="datetimeFigureOut">
              <a:rPr lang="en-US"/>
              <a:pPr>
                <a:defRPr/>
              </a:pPr>
              <a:t>30/03/2019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2999E1-C1E9-4556-B82B-E77E5D6C8FE1}" type="slidenum">
              <a:rPr lang="en-US"/>
              <a:pPr>
                <a:defRPr/>
              </a:pPr>
              <a:t>‹#›</a:t>
            </a:fld>
            <a:endParaRPr lang="en-US"/>
          </a:p>
        </p:txBody>
      </p:sp>
    </p:spTree>
    <p:extLst>
      <p:ext uri="{BB962C8B-B14F-4D97-AF65-F5344CB8AC3E}">
        <p14:creationId xmlns:p14="http://schemas.microsoft.com/office/powerpoint/2010/main" val="156241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68FE08-A266-4395-BF50-D1427C5CF643}" type="datetimeFigureOut">
              <a:rPr lang="en-US"/>
              <a:pPr>
                <a:defRPr/>
              </a:pPr>
              <a:t>30/03/2019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BDF34B-DFE2-4DA0-9CFD-7F55B5591EB0}" type="slidenum">
              <a:rPr lang="en-US"/>
              <a:pPr>
                <a:defRPr/>
              </a:pPr>
              <a:t>‹#›</a:t>
            </a:fld>
            <a:endParaRPr lang="en-US"/>
          </a:p>
        </p:txBody>
      </p:sp>
    </p:spTree>
    <p:extLst>
      <p:ext uri="{BB962C8B-B14F-4D97-AF65-F5344CB8AC3E}">
        <p14:creationId xmlns:p14="http://schemas.microsoft.com/office/powerpoint/2010/main" val="291123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2A37A2-B33D-4CD6-870B-713689409B38}" type="datetimeFigureOut">
              <a:rPr lang="en-US"/>
              <a:pPr>
                <a:defRPr/>
              </a:pPr>
              <a:t>30/03/2019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A3E578-B232-431C-BDCE-EF0E78DCD030}" type="slidenum">
              <a:rPr lang="en-US"/>
              <a:pPr>
                <a:defRPr/>
              </a:pPr>
              <a:t>‹#›</a:t>
            </a:fld>
            <a:endParaRPr lang="en-US"/>
          </a:p>
        </p:txBody>
      </p:sp>
    </p:spTree>
    <p:extLst>
      <p:ext uri="{BB962C8B-B14F-4D97-AF65-F5344CB8AC3E}">
        <p14:creationId xmlns:p14="http://schemas.microsoft.com/office/powerpoint/2010/main" val="281657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D7475-8F28-4726-8D03-5B24467D8B50}" type="datetimeFigureOut">
              <a:rPr lang="en-US" smtClean="0"/>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268998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AEB848-3604-4C9B-95FB-2879A000E217}" type="datetimeFigureOut">
              <a:rPr lang="en-US"/>
              <a:pPr>
                <a:defRPr/>
              </a:pPr>
              <a:t>30/03/2019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F2411B-A0DF-4977-8404-58920E09D1E6}" type="slidenum">
              <a:rPr lang="en-US"/>
              <a:pPr>
                <a:defRPr/>
              </a:pPr>
              <a:t>‹#›</a:t>
            </a:fld>
            <a:endParaRPr lang="en-US"/>
          </a:p>
        </p:txBody>
      </p:sp>
    </p:spTree>
    <p:extLst>
      <p:ext uri="{BB962C8B-B14F-4D97-AF65-F5344CB8AC3E}">
        <p14:creationId xmlns:p14="http://schemas.microsoft.com/office/powerpoint/2010/main" val="9580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811CDE-F6DC-4259-AB20-FDFFDC132DA6}" type="datetimeFigureOut">
              <a:rPr lang="en-US"/>
              <a:pPr>
                <a:defRPr/>
              </a:pPr>
              <a:t>30/03/2019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2062DE-4CA2-4B01-8817-92B8C91BDDFA}" type="slidenum">
              <a:rPr lang="en-US"/>
              <a:pPr>
                <a:defRPr/>
              </a:pPr>
              <a:t>‹#›</a:t>
            </a:fld>
            <a:endParaRPr lang="en-US"/>
          </a:p>
        </p:txBody>
      </p:sp>
    </p:spTree>
    <p:extLst>
      <p:ext uri="{BB962C8B-B14F-4D97-AF65-F5344CB8AC3E}">
        <p14:creationId xmlns:p14="http://schemas.microsoft.com/office/powerpoint/2010/main" val="4089266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1039EC-3EBE-486F-B434-D9CD0A189DA9}" type="datetimeFigureOut">
              <a:rPr lang="en-US"/>
              <a:pPr>
                <a:defRPr/>
              </a:pPr>
              <a:t>30/03/2019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ADA57-6EC5-464B-A21D-8932E6860E10}" type="slidenum">
              <a:rPr lang="en-US"/>
              <a:pPr>
                <a:defRPr/>
              </a:pPr>
              <a:t>‹#›</a:t>
            </a:fld>
            <a:endParaRPr lang="en-US"/>
          </a:p>
        </p:txBody>
      </p:sp>
    </p:spTree>
    <p:extLst>
      <p:ext uri="{BB962C8B-B14F-4D97-AF65-F5344CB8AC3E}">
        <p14:creationId xmlns:p14="http://schemas.microsoft.com/office/powerpoint/2010/main" val="3928029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8EA161-D158-43DD-A2F3-D2E327D9E9E0}" type="datetimeFigureOut">
              <a:rPr lang="en-US"/>
              <a:pPr>
                <a:defRPr/>
              </a:pPr>
              <a:t>30/03/2019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1D9B12-2430-4CD7-AB05-3161CD9875A8}" type="slidenum">
              <a:rPr lang="en-US"/>
              <a:pPr>
                <a:defRPr/>
              </a:pPr>
              <a:t>‹#›</a:t>
            </a:fld>
            <a:endParaRPr lang="en-US"/>
          </a:p>
        </p:txBody>
      </p:sp>
    </p:spTree>
    <p:extLst>
      <p:ext uri="{BB962C8B-B14F-4D97-AF65-F5344CB8AC3E}">
        <p14:creationId xmlns:p14="http://schemas.microsoft.com/office/powerpoint/2010/main" val="2457764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470A6B3E-5086-4F5D-9B14-F8459F20DB2B}" type="slidenum">
              <a:rPr lang="en-US"/>
              <a:pPr>
                <a:defRPr/>
              </a:pPr>
              <a:t>‹#›</a:t>
            </a:fld>
            <a:endParaRPr lang="en-US"/>
          </a:p>
        </p:txBody>
      </p:sp>
    </p:spTree>
    <p:extLst>
      <p:ext uri="{BB962C8B-B14F-4D97-AF65-F5344CB8AC3E}">
        <p14:creationId xmlns:p14="http://schemas.microsoft.com/office/powerpoint/2010/main" val="290347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D7475-8F28-4726-8D03-5B24467D8B50}" type="datetimeFigureOut">
              <a:rPr lang="en-US" smtClean="0"/>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101156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DD7475-8F28-4726-8D03-5B24467D8B50}" type="datetimeFigureOut">
              <a:rPr lang="en-US" smtClean="0"/>
              <a:t>30/03/2019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35034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DD7475-8F28-4726-8D03-5B24467D8B50}" type="datetimeFigureOut">
              <a:rPr lang="en-US" smtClean="0"/>
              <a:t>30/03/2019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229535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DD7475-8F28-4726-8D03-5B24467D8B50}" type="datetimeFigureOut">
              <a:rPr lang="en-US" smtClean="0"/>
              <a:t>30/03/2019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428427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D7475-8F28-4726-8D03-5B24467D8B50}" type="datetimeFigureOut">
              <a:rPr lang="en-US" smtClean="0"/>
              <a:t>30/03/2019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151887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D7475-8F28-4726-8D03-5B24467D8B50}" type="datetimeFigureOut">
              <a:rPr lang="en-US" smtClean="0"/>
              <a:t>30/03/2019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406856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D7475-8F28-4726-8D03-5B24467D8B50}" type="datetimeFigureOut">
              <a:rPr lang="en-US" smtClean="0"/>
              <a:t>30/03/2019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103419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D7475-8F28-4726-8D03-5B24467D8B50}" type="datetimeFigureOut">
              <a:rPr lang="en-US" smtClean="0"/>
              <a:t>30/03/2019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C2E6B-A6D8-4D47-9916-A3878C82022F}" type="slidenum">
              <a:rPr lang="en-US" smtClean="0"/>
              <a:t>‹#›</a:t>
            </a:fld>
            <a:endParaRPr lang="en-US"/>
          </a:p>
        </p:txBody>
      </p:sp>
    </p:spTree>
    <p:extLst>
      <p:ext uri="{BB962C8B-B14F-4D97-AF65-F5344CB8AC3E}">
        <p14:creationId xmlns:p14="http://schemas.microsoft.com/office/powerpoint/2010/main" val="303503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32A140F-A856-4523-BF71-0B059B7E4116}" type="datetimeFigureOut">
              <a:rPr lang="en-US"/>
              <a:pPr>
                <a:defRPr/>
              </a:pPr>
              <a:t>30/03/2019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9F0AE82-7590-4900-A2CC-D1473D2F4DF6}" type="slidenum">
              <a:rPr lang="en-US"/>
              <a:pPr>
                <a:defRPr/>
              </a:pPr>
              <a:t>‹#›</a:t>
            </a:fld>
            <a:endParaRPr lang="en-US"/>
          </a:p>
        </p:txBody>
      </p:sp>
    </p:spTree>
    <p:extLst>
      <p:ext uri="{BB962C8B-B14F-4D97-AF65-F5344CB8AC3E}">
        <p14:creationId xmlns:p14="http://schemas.microsoft.com/office/powerpoint/2010/main" val="15325225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9.gi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gif"/><Relationship Id="rId11" Type="http://schemas.openxmlformats.org/officeDocument/2006/relationships/image" Target="pap.gif" TargetMode="External"/><Relationship Id="rId5" Type="http://schemas.openxmlformats.org/officeDocument/2006/relationships/image" Target="../media/image2.gif"/><Relationship Id="rId10" Type="http://schemas.openxmlformats.org/officeDocument/2006/relationships/image" Target="../media/image7.gif"/><Relationship Id="rId4" Type="http://schemas.openxmlformats.org/officeDocument/2006/relationships/image" Target="../media/image1.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file:///C:\Program%20Files\mtd2002\DATA\MEDIA\MM\T0000029.AVI" TargetMode="Externa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8688" y="2786063"/>
            <a:ext cx="7772400" cy="1471612"/>
          </a:xfrm>
        </p:spPr>
        <p:txBody>
          <a:bodyPr/>
          <a:lstStyle/>
          <a:p>
            <a:pPr eaLnBrk="1" hangingPunct="1"/>
            <a:r>
              <a:rPr lang="en-US" sz="6600" smtClean="0">
                <a:solidFill>
                  <a:srgbClr val="7030A0"/>
                </a:solidFill>
                <a:latin typeface="Jokerman"/>
                <a:ea typeface="MS PGothic" pitchFamily="34" charset="-128"/>
              </a:rPr>
              <a:t>TO OUR CLASS</a:t>
            </a:r>
          </a:p>
        </p:txBody>
      </p:sp>
      <p:pic>
        <p:nvPicPr>
          <p:cNvPr id="4099" name="Picture 9" descr="SKIPIT~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46602">
            <a:off x="222250" y="4048125"/>
            <a:ext cx="3679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welcome_111[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1143000"/>
            <a:ext cx="6629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a:spLocks noGrp="1"/>
          </p:cNvSpPr>
          <p:nvPr>
            <p:ph type="subTitle" idx="1"/>
          </p:nvPr>
        </p:nvSpPr>
        <p:spPr>
          <a:xfrm>
            <a:off x="2857500" y="4214813"/>
            <a:ext cx="6286500" cy="990600"/>
          </a:xfrm>
        </p:spPr>
        <p:txBody>
          <a:bodyPr/>
          <a:lstStyle/>
          <a:p>
            <a:pPr eaLnBrk="1" hangingPunct="1"/>
            <a:r>
              <a:rPr lang="en-US" sz="3400" b="1" smtClean="0">
                <a:solidFill>
                  <a:srgbClr val="C00000"/>
                </a:solidFill>
                <a:latin typeface=".VnAristote" pitchFamily="34" charset="0"/>
                <a:ea typeface="Boulevard"/>
                <a:cs typeface="Boulevard"/>
              </a:rPr>
              <a:t>Teacher : Bui Thi Huyen Trang</a:t>
            </a:r>
          </a:p>
        </p:txBody>
      </p:sp>
      <p:pic>
        <p:nvPicPr>
          <p:cNvPr id="4102" name="Picture 5" descr="oiseau_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19962">
            <a:off x="-14288" y="249238"/>
            <a:ext cx="1433513"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descr="p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884202">
            <a:off x="357188" y="2486025"/>
            <a:ext cx="10731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descr="chf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2063" y="5072063"/>
            <a:ext cx="15906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 descr="http://www.heathersanimations.com/butterflies/pap.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rot="-6974336">
            <a:off x="7991476" y="2022475"/>
            <a:ext cx="63976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now you see me, now you do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4950" y="304800"/>
            <a:ext cx="10033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iw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43688" y="4857750"/>
            <a:ext cx="19716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14"/>
          <p:cNvSpPr txBox="1">
            <a:spLocks noChangeArrowheads="1"/>
          </p:cNvSpPr>
          <p:nvPr/>
        </p:nvSpPr>
        <p:spPr bwMode="auto">
          <a:xfrm>
            <a:off x="1409700" y="296863"/>
            <a:ext cx="638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sz="2800" b="1" i="1" smtClean="0">
                <a:solidFill>
                  <a:srgbClr val="4F81BD"/>
                </a:solidFill>
                <a:latin typeface="Comic Sans MS" pitchFamily="66" charset="0"/>
              </a:rPr>
              <a:t>LONG BIEN SECONDARY SCHOOL</a:t>
            </a:r>
          </a:p>
        </p:txBody>
      </p:sp>
    </p:spTree>
    <p:extLst>
      <p:ext uri="{BB962C8B-B14F-4D97-AF65-F5344CB8AC3E}">
        <p14:creationId xmlns:p14="http://schemas.microsoft.com/office/powerpoint/2010/main" val="3456454777"/>
      </p:ext>
    </p:extLst>
  </p:cSld>
  <p:clrMapOvr>
    <a:masterClrMapping/>
  </p:clrMapOvr>
  <p:transition spd="slow">
    <p:randomBar dir="vert"/>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3" presetClass="entr" presetSubtype="1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1000"/>
                                        <p:tgtEl>
                                          <p:spTgt spid="2"/>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3998"/>
          </a:xfrm>
          <a:prstGeom prst="rect">
            <a:avLst/>
          </a:prstGeom>
        </p:spPr>
        <p:txBody>
          <a:bodyPr wrap="square">
            <a:spAutoFit/>
          </a:bodyPr>
          <a:lstStyle/>
          <a:p>
            <a:pPr marL="442913" indent="-442913" algn="just"/>
            <a:r>
              <a:rPr lang="en-US" sz="3000" b="1" spc="-140" dirty="0" smtClean="0">
                <a:solidFill>
                  <a:srgbClr val="FF0000"/>
                </a:solidFill>
                <a:latin typeface="Arial" panose="020B0604020202020204" pitchFamily="34" charset="0"/>
                <a:cs typeface="Arial" panose="020B0604020202020204" pitchFamily="34" charset="0"/>
              </a:rPr>
              <a:t>2.	</a:t>
            </a:r>
            <a:r>
              <a:rPr lang="en-US" sz="3000" b="1" spc="-140" dirty="0">
                <a:solidFill>
                  <a:srgbClr val="FF0000"/>
                </a:solidFill>
                <a:latin typeface="Arial" panose="020B0604020202020204" pitchFamily="34" charset="0"/>
                <a:cs typeface="Arial" panose="020B0604020202020204" pitchFamily="34" charset="0"/>
              </a:rPr>
              <a:t>Complete the sentences with the </a:t>
            </a:r>
            <a:r>
              <a:rPr lang="en-US" sz="3000" b="1" spc="-140" dirty="0" smtClean="0">
                <a:solidFill>
                  <a:srgbClr val="FF0000"/>
                </a:solidFill>
                <a:latin typeface="Arial" panose="020B0604020202020204" pitchFamily="34" charset="0"/>
                <a:cs typeface="Arial" panose="020B0604020202020204" pitchFamily="34" charset="0"/>
              </a:rPr>
              <a:t>future continuous.</a:t>
            </a:r>
            <a:endParaRPr lang="en-US" sz="3000" b="1" spc="-14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0" y="553998"/>
            <a:ext cx="9144000" cy="6401753"/>
          </a:xfrm>
          <a:prstGeom prst="rect">
            <a:avLst/>
          </a:prstGeom>
        </p:spPr>
        <p:txBody>
          <a:bodyPr wrap="square">
            <a:spAutoFit/>
          </a:bodyPr>
          <a:lstStyle/>
          <a:p>
            <a:pPr marL="442913" indent="-442913" algn="just">
              <a:lnSpc>
                <a:spcPts val="3400"/>
              </a:lnSpc>
              <a:spcBef>
                <a:spcPts val="600"/>
              </a:spcBef>
              <a:spcAft>
                <a:spcPts val="600"/>
              </a:spcAft>
            </a:pPr>
            <a:r>
              <a:rPr lang="en-US" sz="2800" b="1" dirty="0" smtClean="0">
                <a:solidFill>
                  <a:srgbClr val="396499"/>
                </a:solidFill>
                <a:latin typeface="Arial" panose="020B0604020202020204" pitchFamily="34" charset="0"/>
                <a:cs typeface="Arial" panose="020B0604020202020204" pitchFamily="34" charset="0"/>
              </a:rPr>
              <a:t>1.	</a:t>
            </a:r>
            <a:r>
              <a:rPr lang="en-US" sz="2800" spc="-100" dirty="0" smtClean="0">
                <a:solidFill>
                  <a:srgbClr val="396499"/>
                </a:solidFill>
                <a:latin typeface="Arial" panose="020B0604020202020204" pitchFamily="34" charset="0"/>
                <a:cs typeface="Arial" panose="020B0604020202020204" pitchFamily="34" charset="0"/>
              </a:rPr>
              <a:t>____</a:t>
            </a:r>
            <a:r>
              <a:rPr lang="en-US" sz="2800" b="1" spc="-100" dirty="0" smtClean="0">
                <a:solidFill>
                  <a:srgbClr val="396499"/>
                </a:solidFill>
                <a:latin typeface="Arial" panose="020B0604020202020204" pitchFamily="34" charset="0"/>
                <a:cs typeface="Arial" panose="020B0604020202020204" pitchFamily="34" charset="0"/>
              </a:rPr>
              <a:t> </a:t>
            </a:r>
            <a:r>
              <a:rPr lang="en-US" sz="2800" b="1" spc="-100" dirty="0">
                <a:solidFill>
                  <a:srgbClr val="396499"/>
                </a:solidFill>
                <a:latin typeface="Arial" panose="020B0604020202020204" pitchFamily="34" charset="0"/>
                <a:cs typeface="Arial" panose="020B0604020202020204" pitchFamily="34" charset="0"/>
              </a:rPr>
              <a:t>he still (sleep) </a:t>
            </a:r>
            <a:r>
              <a:rPr lang="en-US" sz="2800" spc="-100" dirty="0" smtClean="0">
                <a:solidFill>
                  <a:srgbClr val="396499"/>
                </a:solidFill>
                <a:latin typeface="Arial" panose="020B0604020202020204" pitchFamily="34" charset="0"/>
                <a:cs typeface="Arial" panose="020B0604020202020204" pitchFamily="34" charset="0"/>
              </a:rPr>
              <a:t>___________</a:t>
            </a:r>
            <a:r>
              <a:rPr lang="en-US" sz="2800" b="1" spc="-100" dirty="0" smtClean="0">
                <a:solidFill>
                  <a:srgbClr val="396499"/>
                </a:solidFill>
                <a:latin typeface="Arial" panose="020B0604020202020204" pitchFamily="34" charset="0"/>
                <a:cs typeface="Arial" panose="020B0604020202020204" pitchFamily="34" charset="0"/>
              </a:rPr>
              <a:t> </a:t>
            </a:r>
            <a:r>
              <a:rPr lang="en-US" sz="2800" b="1" spc="-100" dirty="0">
                <a:solidFill>
                  <a:srgbClr val="396499"/>
                </a:solidFill>
                <a:latin typeface="Arial" panose="020B0604020202020204" pitchFamily="34" charset="0"/>
                <a:cs typeface="Arial" panose="020B0604020202020204" pitchFamily="34" charset="0"/>
              </a:rPr>
              <a:t>this </a:t>
            </a:r>
            <a:r>
              <a:rPr lang="en-US" sz="2800" b="1" spc="-100" dirty="0" smtClean="0">
                <a:solidFill>
                  <a:srgbClr val="396499"/>
                </a:solidFill>
                <a:latin typeface="Arial" panose="020B0604020202020204" pitchFamily="34" charset="0"/>
                <a:cs typeface="Arial" panose="020B0604020202020204" pitchFamily="34" charset="0"/>
              </a:rPr>
              <a:t>time tomorrow</a:t>
            </a:r>
            <a:r>
              <a:rPr lang="en-US" sz="2800" b="1" spc="-100" dirty="0">
                <a:solidFill>
                  <a:srgbClr val="396499"/>
                </a:solidFill>
                <a:latin typeface="Arial" panose="020B0604020202020204" pitchFamily="34" charset="0"/>
                <a:cs typeface="Arial" panose="020B0604020202020204" pitchFamily="34" charset="0"/>
              </a:rPr>
              <a:t>?</a:t>
            </a:r>
            <a:r>
              <a:rPr lang="en-US" sz="2800" b="1" dirty="0">
                <a:solidFill>
                  <a:srgbClr val="396499"/>
                </a:solidFill>
                <a:latin typeface="Arial" panose="020B0604020202020204" pitchFamily="34" charset="0"/>
                <a:cs typeface="Arial" panose="020B0604020202020204" pitchFamily="34" charset="0"/>
              </a:rPr>
              <a:t> </a:t>
            </a:r>
            <a:endParaRPr lang="en-US" sz="2800" b="1" dirty="0" smtClean="0">
              <a:solidFill>
                <a:srgbClr val="396499"/>
              </a:solidFill>
              <a:latin typeface="Arial" panose="020B0604020202020204" pitchFamily="34" charset="0"/>
              <a:cs typeface="Arial" panose="020B0604020202020204" pitchFamily="34" charset="0"/>
            </a:endParaRPr>
          </a:p>
          <a:p>
            <a:pPr marL="442913" indent="-88900" algn="just">
              <a:lnSpc>
                <a:spcPts val="3400"/>
              </a:lnSpc>
              <a:spcBef>
                <a:spcPts val="600"/>
              </a:spcBef>
              <a:spcAft>
                <a:spcPts val="600"/>
              </a:spcAft>
            </a:pPr>
            <a:r>
              <a:rPr lang="en-US" sz="2800" b="1" dirty="0" smtClean="0">
                <a:solidFill>
                  <a:srgbClr val="396499"/>
                </a:solidFill>
                <a:latin typeface="Arial" panose="020B0604020202020204" pitchFamily="34" charset="0"/>
                <a:cs typeface="Arial" panose="020B0604020202020204" pitchFamily="34" charset="0"/>
              </a:rPr>
              <a:t>- </a:t>
            </a:r>
            <a:r>
              <a:rPr lang="en-US" sz="2800" b="1" dirty="0">
                <a:solidFill>
                  <a:srgbClr val="396499"/>
                </a:solidFill>
                <a:latin typeface="Arial" panose="020B0604020202020204" pitchFamily="34" charset="0"/>
                <a:cs typeface="Arial" panose="020B0604020202020204" pitchFamily="34" charset="0"/>
              </a:rPr>
              <a:t>No, he (study) </a:t>
            </a:r>
            <a:r>
              <a:rPr lang="en-US" sz="2800" dirty="0" smtClean="0">
                <a:solidFill>
                  <a:srgbClr val="396499"/>
                </a:solidFill>
                <a:latin typeface="Arial" panose="020B0604020202020204" pitchFamily="34" charset="0"/>
                <a:cs typeface="Arial" panose="020B0604020202020204" pitchFamily="34" charset="0"/>
              </a:rPr>
              <a:t>______________</a:t>
            </a:r>
            <a:r>
              <a:rPr lang="en-US" sz="2800" b="1" dirty="0" smtClean="0">
                <a:solidFill>
                  <a:srgbClr val="396499"/>
                </a:solidFill>
                <a:latin typeface="Arial" panose="020B0604020202020204" pitchFamily="34" charset="0"/>
                <a:cs typeface="Arial" panose="020B0604020202020204" pitchFamily="34" charset="0"/>
              </a:rPr>
              <a:t> </a:t>
            </a:r>
            <a:r>
              <a:rPr lang="en-US" sz="2800" b="1" dirty="0">
                <a:solidFill>
                  <a:srgbClr val="396499"/>
                </a:solidFill>
                <a:latin typeface="Arial" panose="020B0604020202020204" pitchFamily="34" charset="0"/>
                <a:cs typeface="Arial" panose="020B0604020202020204" pitchFamily="34" charset="0"/>
              </a:rPr>
              <a:t>in the library.</a:t>
            </a:r>
          </a:p>
          <a:p>
            <a:pPr marL="442913" indent="-442913" algn="just">
              <a:lnSpc>
                <a:spcPts val="3400"/>
              </a:lnSpc>
              <a:spcBef>
                <a:spcPts val="600"/>
              </a:spcBef>
              <a:spcAft>
                <a:spcPts val="600"/>
              </a:spcAft>
            </a:pPr>
            <a:r>
              <a:rPr lang="en-US" sz="2800" b="1" dirty="0">
                <a:solidFill>
                  <a:srgbClr val="396499"/>
                </a:solidFill>
                <a:latin typeface="Arial" panose="020B0604020202020204" pitchFamily="34" charset="0"/>
                <a:cs typeface="Arial" panose="020B0604020202020204" pitchFamily="34" charset="0"/>
              </a:rPr>
              <a:t>2. </a:t>
            </a:r>
            <a:r>
              <a:rPr lang="en-US" sz="2800" b="1" spc="-100" dirty="0">
                <a:solidFill>
                  <a:srgbClr val="396499"/>
                </a:solidFill>
                <a:latin typeface="Arial" panose="020B0604020202020204" pitchFamily="34" charset="0"/>
                <a:cs typeface="Arial" panose="020B0604020202020204" pitchFamily="34" charset="0"/>
              </a:rPr>
              <a:t>She’s now in Ho Chi Minh City but she (have</a:t>
            </a:r>
            <a:r>
              <a:rPr lang="en-US" sz="2800" b="1" spc="-100" dirty="0" smtClean="0">
                <a:solidFill>
                  <a:srgbClr val="396499"/>
                </a:solidFill>
                <a:latin typeface="Arial" panose="020B0604020202020204" pitchFamily="34" charset="0"/>
                <a:cs typeface="Arial" panose="020B0604020202020204" pitchFamily="34" charset="0"/>
              </a:rPr>
              <a:t>)</a:t>
            </a:r>
            <a:r>
              <a:rPr lang="en-US" sz="2800" spc="-100" dirty="0" smtClean="0">
                <a:solidFill>
                  <a:srgbClr val="396499"/>
                </a:solidFill>
                <a:latin typeface="Arial" panose="020B0604020202020204" pitchFamily="34" charset="0"/>
                <a:cs typeface="Arial" panose="020B0604020202020204" pitchFamily="34" charset="0"/>
              </a:rPr>
              <a:t>______ _______</a:t>
            </a:r>
            <a:r>
              <a:rPr lang="en-US" sz="2800" b="1" spc="-100" dirty="0" smtClean="0">
                <a:solidFill>
                  <a:srgbClr val="396499"/>
                </a:solidFill>
                <a:latin typeface="Arial" panose="020B0604020202020204" pitchFamily="34" charset="0"/>
                <a:cs typeface="Arial" panose="020B0604020202020204" pitchFamily="34" charset="0"/>
              </a:rPr>
              <a:t>a </a:t>
            </a:r>
            <a:r>
              <a:rPr lang="en-US" sz="2800" b="1" spc="-100" dirty="0">
                <a:solidFill>
                  <a:srgbClr val="396499"/>
                </a:solidFill>
                <a:latin typeface="Arial" panose="020B0604020202020204" pitchFamily="34" charset="0"/>
                <a:cs typeface="Arial" panose="020B0604020202020204" pitchFamily="34" charset="0"/>
              </a:rPr>
              <a:t>holiday in Da Nang at the end of </a:t>
            </a:r>
            <a:r>
              <a:rPr lang="en-US" sz="2800" b="1" spc="-100" dirty="0" smtClean="0">
                <a:solidFill>
                  <a:srgbClr val="396499"/>
                </a:solidFill>
                <a:latin typeface="Arial" panose="020B0604020202020204" pitchFamily="34" charset="0"/>
                <a:cs typeface="Arial" panose="020B0604020202020204" pitchFamily="34" charset="0"/>
              </a:rPr>
              <a:t>this month</a:t>
            </a:r>
            <a:r>
              <a:rPr lang="en-US" sz="2800" b="1" spc="-100" dirty="0">
                <a:solidFill>
                  <a:srgbClr val="396499"/>
                </a:solidFill>
                <a:latin typeface="Arial" panose="020B0604020202020204" pitchFamily="34" charset="0"/>
                <a:cs typeface="Arial" panose="020B0604020202020204" pitchFamily="34" charset="0"/>
              </a:rPr>
              <a:t>.</a:t>
            </a:r>
          </a:p>
          <a:p>
            <a:pPr marL="442913" indent="-442913" algn="just">
              <a:lnSpc>
                <a:spcPts val="3400"/>
              </a:lnSpc>
              <a:spcBef>
                <a:spcPts val="600"/>
              </a:spcBef>
              <a:spcAft>
                <a:spcPts val="600"/>
              </a:spcAft>
            </a:pPr>
            <a:r>
              <a:rPr lang="en-US" sz="2800" b="1" dirty="0">
                <a:solidFill>
                  <a:srgbClr val="396499"/>
                </a:solidFill>
                <a:latin typeface="Arial" panose="020B0604020202020204" pitchFamily="34" charset="0"/>
                <a:cs typeface="Arial" panose="020B0604020202020204" pitchFamily="34" charset="0"/>
              </a:rPr>
              <a:t>3. They (eat) </a:t>
            </a:r>
            <a:r>
              <a:rPr lang="en-US" sz="2800" dirty="0" smtClean="0">
                <a:solidFill>
                  <a:srgbClr val="396499"/>
                </a:solidFill>
                <a:latin typeface="Arial" panose="020B0604020202020204" pitchFamily="34" charset="0"/>
                <a:cs typeface="Arial" panose="020B0604020202020204" pitchFamily="34" charset="0"/>
              </a:rPr>
              <a:t>_______________</a:t>
            </a:r>
            <a:r>
              <a:rPr lang="en-US" sz="2800" b="1" dirty="0" smtClean="0">
                <a:solidFill>
                  <a:srgbClr val="396499"/>
                </a:solidFill>
                <a:latin typeface="Arial" panose="020B0604020202020204" pitchFamily="34" charset="0"/>
                <a:cs typeface="Arial" panose="020B0604020202020204" pitchFamily="34" charset="0"/>
              </a:rPr>
              <a:t> </a:t>
            </a:r>
            <a:r>
              <a:rPr lang="en-US" sz="2800" b="1" dirty="0">
                <a:solidFill>
                  <a:srgbClr val="396499"/>
                </a:solidFill>
                <a:latin typeface="Arial" panose="020B0604020202020204" pitchFamily="34" charset="0"/>
                <a:cs typeface="Arial" panose="020B0604020202020204" pitchFamily="34" charset="0"/>
              </a:rPr>
              <a:t>dinner at 8 </a:t>
            </a:r>
            <a:r>
              <a:rPr lang="en-US" sz="2800" b="1" dirty="0" smtClean="0">
                <a:solidFill>
                  <a:srgbClr val="396499"/>
                </a:solidFill>
                <a:latin typeface="Arial" panose="020B0604020202020204" pitchFamily="34" charset="0"/>
                <a:cs typeface="Arial" panose="020B0604020202020204" pitchFamily="34" charset="0"/>
              </a:rPr>
              <a:t>p.m.</a:t>
            </a:r>
          </a:p>
          <a:p>
            <a:pPr marL="514350" indent="-514350" algn="just">
              <a:lnSpc>
                <a:spcPts val="3400"/>
              </a:lnSpc>
              <a:spcBef>
                <a:spcPts val="600"/>
              </a:spcBef>
              <a:spcAft>
                <a:spcPts val="600"/>
              </a:spcAft>
              <a:buAutoNum type="arabicPeriod" startAt="4"/>
            </a:pPr>
            <a:r>
              <a:rPr lang="en-US" sz="2800" dirty="0" smtClean="0">
                <a:solidFill>
                  <a:srgbClr val="396499"/>
                </a:solidFill>
                <a:latin typeface="Arial" panose="020B0604020202020204" pitchFamily="34" charset="0"/>
                <a:cs typeface="Arial" panose="020B0604020202020204" pitchFamily="34" charset="0"/>
              </a:rPr>
              <a:t>___</a:t>
            </a:r>
            <a:r>
              <a:rPr lang="en-US" sz="2800" b="1" dirty="0" smtClean="0">
                <a:solidFill>
                  <a:srgbClr val="396499"/>
                </a:solidFill>
                <a:latin typeface="Arial" panose="020B0604020202020204" pitchFamily="34" charset="0"/>
                <a:cs typeface="Arial" panose="020B0604020202020204" pitchFamily="34" charset="0"/>
              </a:rPr>
              <a:t> </a:t>
            </a:r>
            <a:r>
              <a:rPr lang="en-US" sz="2800" b="1" dirty="0">
                <a:solidFill>
                  <a:srgbClr val="396499"/>
                </a:solidFill>
                <a:latin typeface="Arial" panose="020B0604020202020204" pitchFamily="34" charset="0"/>
                <a:cs typeface="Arial" panose="020B0604020202020204" pitchFamily="34" charset="0"/>
              </a:rPr>
              <a:t>she (stay) </a:t>
            </a:r>
            <a:r>
              <a:rPr lang="en-US" sz="2800" dirty="0" smtClean="0">
                <a:solidFill>
                  <a:srgbClr val="396499"/>
                </a:solidFill>
                <a:latin typeface="Arial" panose="020B0604020202020204" pitchFamily="34" charset="0"/>
                <a:cs typeface="Arial" panose="020B0604020202020204" pitchFamily="34" charset="0"/>
              </a:rPr>
              <a:t>__________</a:t>
            </a:r>
            <a:r>
              <a:rPr lang="en-US" sz="2800" b="1" dirty="0" smtClean="0">
                <a:solidFill>
                  <a:srgbClr val="396499"/>
                </a:solidFill>
                <a:latin typeface="Arial" panose="020B0604020202020204" pitchFamily="34" charset="0"/>
                <a:cs typeface="Arial" panose="020B0604020202020204" pitchFamily="34" charset="0"/>
              </a:rPr>
              <a:t> </a:t>
            </a:r>
            <a:r>
              <a:rPr lang="en-US" sz="2800" b="1" dirty="0">
                <a:solidFill>
                  <a:srgbClr val="396499"/>
                </a:solidFill>
                <a:latin typeface="Arial" panose="020B0604020202020204" pitchFamily="34" charset="0"/>
                <a:cs typeface="Arial" panose="020B0604020202020204" pitchFamily="34" charset="0"/>
              </a:rPr>
              <a:t>in her </a:t>
            </a:r>
            <a:r>
              <a:rPr lang="en-US" sz="2800" b="1" dirty="0" smtClean="0">
                <a:solidFill>
                  <a:srgbClr val="396499"/>
                </a:solidFill>
                <a:latin typeface="Arial" panose="020B0604020202020204" pitchFamily="34" charset="0"/>
                <a:cs typeface="Arial" panose="020B0604020202020204" pitchFamily="34" charset="0"/>
              </a:rPr>
              <a:t>classroom during </a:t>
            </a:r>
            <a:r>
              <a:rPr lang="en-US" sz="2800" b="1" dirty="0">
                <a:solidFill>
                  <a:srgbClr val="396499"/>
                </a:solidFill>
                <a:latin typeface="Arial" panose="020B0604020202020204" pitchFamily="34" charset="0"/>
                <a:cs typeface="Arial" panose="020B0604020202020204" pitchFamily="34" charset="0"/>
              </a:rPr>
              <a:t>the break today</a:t>
            </a:r>
            <a:r>
              <a:rPr lang="en-US" sz="2800" b="1" dirty="0" smtClean="0">
                <a:solidFill>
                  <a:srgbClr val="396499"/>
                </a:solidFill>
                <a:latin typeface="Arial" panose="020B0604020202020204" pitchFamily="34" charset="0"/>
                <a:cs typeface="Arial" panose="020B0604020202020204" pitchFamily="34" charset="0"/>
              </a:rPr>
              <a:t>?</a:t>
            </a:r>
          </a:p>
          <a:p>
            <a:pPr indent="354013" algn="just">
              <a:lnSpc>
                <a:spcPts val="3400"/>
              </a:lnSpc>
              <a:spcBef>
                <a:spcPts val="600"/>
              </a:spcBef>
              <a:spcAft>
                <a:spcPts val="600"/>
              </a:spcAft>
            </a:pPr>
            <a:r>
              <a:rPr lang="en-US" sz="2800" b="1" spc="-100" dirty="0" smtClean="0">
                <a:solidFill>
                  <a:srgbClr val="396499"/>
                </a:solidFill>
                <a:latin typeface="Arial" panose="020B0604020202020204" pitchFamily="34" charset="0"/>
                <a:cs typeface="Arial" panose="020B0604020202020204" pitchFamily="34" charset="0"/>
              </a:rPr>
              <a:t>- </a:t>
            </a:r>
            <a:r>
              <a:rPr lang="en-US" sz="2800" b="1" spc="-100" dirty="0">
                <a:solidFill>
                  <a:srgbClr val="396499"/>
                </a:solidFill>
                <a:latin typeface="Arial" panose="020B0604020202020204" pitchFamily="34" charset="0"/>
                <a:cs typeface="Arial" panose="020B0604020202020204" pitchFamily="34" charset="0"/>
              </a:rPr>
              <a:t>Yes, she (write</a:t>
            </a:r>
            <a:r>
              <a:rPr lang="en-US" sz="2800" b="1" spc="-100" dirty="0" smtClean="0">
                <a:solidFill>
                  <a:srgbClr val="396499"/>
                </a:solidFill>
                <a:latin typeface="Arial" panose="020B0604020202020204" pitchFamily="34" charset="0"/>
                <a:cs typeface="Arial" panose="020B0604020202020204" pitchFamily="34" charset="0"/>
              </a:rPr>
              <a:t>) </a:t>
            </a:r>
            <a:r>
              <a:rPr lang="en-US" sz="2800" spc="-100" dirty="0" smtClean="0">
                <a:solidFill>
                  <a:srgbClr val="396499"/>
                </a:solidFill>
                <a:latin typeface="Arial" panose="020B0604020202020204" pitchFamily="34" charset="0"/>
                <a:cs typeface="Arial" panose="020B0604020202020204" pitchFamily="34" charset="0"/>
              </a:rPr>
              <a:t>_____________</a:t>
            </a:r>
            <a:r>
              <a:rPr lang="en-US" sz="2800" b="1" spc="-100" dirty="0" smtClean="0">
                <a:solidFill>
                  <a:srgbClr val="396499"/>
                </a:solidFill>
                <a:latin typeface="Arial" panose="020B0604020202020204" pitchFamily="34" charset="0"/>
                <a:cs typeface="Arial" panose="020B0604020202020204" pitchFamily="34" charset="0"/>
              </a:rPr>
              <a:t> </a:t>
            </a:r>
            <a:r>
              <a:rPr lang="en-US" sz="2800" b="1" spc="-100" dirty="0">
                <a:solidFill>
                  <a:srgbClr val="396499"/>
                </a:solidFill>
                <a:latin typeface="Arial" panose="020B0604020202020204" pitchFamily="34" charset="0"/>
                <a:cs typeface="Arial" panose="020B0604020202020204" pitchFamily="34" charset="0"/>
              </a:rPr>
              <a:t>an email to her </a:t>
            </a:r>
            <a:r>
              <a:rPr lang="en-US" sz="2800" b="1" spc="-100" dirty="0" smtClean="0">
                <a:solidFill>
                  <a:srgbClr val="396499"/>
                </a:solidFill>
                <a:latin typeface="Arial" panose="020B0604020202020204" pitchFamily="34" charset="0"/>
                <a:cs typeface="Arial" panose="020B0604020202020204" pitchFamily="34" charset="0"/>
              </a:rPr>
              <a:t>friend.</a:t>
            </a:r>
          </a:p>
          <a:p>
            <a:pPr marL="442913" indent="-442913" algn="just">
              <a:lnSpc>
                <a:spcPts val="3400"/>
              </a:lnSpc>
              <a:spcBef>
                <a:spcPts val="600"/>
              </a:spcBef>
              <a:spcAft>
                <a:spcPts val="600"/>
              </a:spcAft>
            </a:pPr>
            <a:r>
              <a:rPr lang="en-US" sz="2800" b="1" dirty="0" smtClean="0">
                <a:solidFill>
                  <a:srgbClr val="396499"/>
                </a:solidFill>
                <a:latin typeface="Arial" panose="020B0604020202020204" pitchFamily="34" charset="0"/>
                <a:cs typeface="Arial" panose="020B0604020202020204" pitchFamily="34" charset="0"/>
              </a:rPr>
              <a:t>5</a:t>
            </a:r>
            <a:r>
              <a:rPr lang="en-US" sz="2800" b="1" dirty="0">
                <a:solidFill>
                  <a:srgbClr val="396499"/>
                </a:solidFill>
                <a:latin typeface="Arial" panose="020B0604020202020204" pitchFamily="34" charset="0"/>
                <a:cs typeface="Arial" panose="020B0604020202020204" pitchFamily="34" charset="0"/>
              </a:rPr>
              <a:t>. Mona says the children (play) </a:t>
            </a:r>
            <a:r>
              <a:rPr lang="en-US" sz="2800" dirty="0" smtClean="0">
                <a:solidFill>
                  <a:srgbClr val="396499"/>
                </a:solidFill>
                <a:latin typeface="Arial" panose="020B0604020202020204" pitchFamily="34" charset="0"/>
                <a:cs typeface="Arial" panose="020B0604020202020204" pitchFamily="34" charset="0"/>
              </a:rPr>
              <a:t>_____________</a:t>
            </a:r>
            <a:r>
              <a:rPr lang="en-US" sz="2800" b="1" dirty="0" smtClean="0">
                <a:solidFill>
                  <a:srgbClr val="396499"/>
                </a:solidFill>
                <a:latin typeface="Arial" panose="020B0604020202020204" pitchFamily="34" charset="0"/>
                <a:cs typeface="Arial" panose="020B0604020202020204" pitchFamily="34" charset="0"/>
              </a:rPr>
              <a:t> </a:t>
            </a:r>
            <a:r>
              <a:rPr lang="en-US" sz="2800" b="1" dirty="0">
                <a:solidFill>
                  <a:srgbClr val="396499"/>
                </a:solidFill>
                <a:latin typeface="Arial" panose="020B0604020202020204" pitchFamily="34" charset="0"/>
                <a:cs typeface="Arial" panose="020B0604020202020204" pitchFamily="34" charset="0"/>
              </a:rPr>
              <a:t>in </a:t>
            </a:r>
            <a:r>
              <a:rPr lang="en-US" sz="2800" b="1" dirty="0" smtClean="0">
                <a:solidFill>
                  <a:srgbClr val="396499"/>
                </a:solidFill>
                <a:latin typeface="Arial" panose="020B0604020202020204" pitchFamily="34" charset="0"/>
                <a:cs typeface="Arial" panose="020B0604020202020204" pitchFamily="34" charset="0"/>
              </a:rPr>
              <a:t>the garden </a:t>
            </a:r>
            <a:r>
              <a:rPr lang="en-US" sz="2800" b="1" dirty="0">
                <a:solidFill>
                  <a:srgbClr val="396499"/>
                </a:solidFill>
                <a:latin typeface="Arial" panose="020B0604020202020204" pitchFamily="34" charset="0"/>
                <a:cs typeface="Arial" panose="020B0604020202020204" pitchFamily="34" charset="0"/>
              </a:rPr>
              <a:t>when you </a:t>
            </a:r>
            <a:r>
              <a:rPr lang="en-US" sz="2800" b="1" dirty="0" smtClean="0">
                <a:solidFill>
                  <a:srgbClr val="396499"/>
                </a:solidFill>
                <a:latin typeface="Arial" panose="020B0604020202020204" pitchFamily="34" charset="0"/>
                <a:cs typeface="Arial" panose="020B0604020202020204" pitchFamily="34" charset="0"/>
              </a:rPr>
              <a:t>arrive.</a:t>
            </a:r>
          </a:p>
          <a:p>
            <a:pPr marL="442913" indent="-442913" algn="just">
              <a:lnSpc>
                <a:spcPts val="3400"/>
              </a:lnSpc>
              <a:spcBef>
                <a:spcPts val="600"/>
              </a:spcBef>
              <a:spcAft>
                <a:spcPts val="600"/>
              </a:spcAft>
            </a:pPr>
            <a:r>
              <a:rPr lang="en-US" sz="2800" b="1" dirty="0" smtClean="0">
                <a:solidFill>
                  <a:srgbClr val="396499"/>
                </a:solidFill>
                <a:latin typeface="Arial" panose="020B0604020202020204" pitchFamily="34" charset="0"/>
                <a:cs typeface="Arial" panose="020B0604020202020204" pitchFamily="34" charset="0"/>
              </a:rPr>
              <a:t>6</a:t>
            </a:r>
            <a:r>
              <a:rPr lang="en-US" sz="2800" b="1" dirty="0">
                <a:solidFill>
                  <a:srgbClr val="396499"/>
                </a:solidFill>
                <a:latin typeface="Arial" panose="020B0604020202020204" pitchFamily="34" charset="0"/>
                <a:cs typeface="Arial" panose="020B0604020202020204" pitchFamily="34" charset="0"/>
              </a:rPr>
              <a:t>. This time next year </a:t>
            </a:r>
            <a:r>
              <a:rPr lang="en-US" sz="2800" b="1" dirty="0" err="1">
                <a:solidFill>
                  <a:srgbClr val="396499"/>
                </a:solidFill>
                <a:latin typeface="Arial" panose="020B0604020202020204" pitchFamily="34" charset="0"/>
                <a:cs typeface="Arial" panose="020B0604020202020204" pitchFamily="34" charset="0"/>
              </a:rPr>
              <a:t>Phuc</a:t>
            </a:r>
            <a:r>
              <a:rPr lang="en-US" sz="2800" b="1" dirty="0">
                <a:solidFill>
                  <a:srgbClr val="396499"/>
                </a:solidFill>
                <a:latin typeface="Arial" panose="020B0604020202020204" pitchFamily="34" charset="0"/>
                <a:cs typeface="Arial" panose="020B0604020202020204" pitchFamily="34" charset="0"/>
              </a:rPr>
              <a:t> (learn) </a:t>
            </a:r>
            <a:r>
              <a:rPr lang="en-US" sz="2800" dirty="0" smtClean="0">
                <a:solidFill>
                  <a:srgbClr val="396499"/>
                </a:solidFill>
                <a:latin typeface="Arial" panose="020B0604020202020204" pitchFamily="34" charset="0"/>
                <a:cs typeface="Arial" panose="020B0604020202020204" pitchFamily="34" charset="0"/>
              </a:rPr>
              <a:t>______________</a:t>
            </a:r>
            <a:r>
              <a:rPr lang="en-US" sz="2800" b="1" dirty="0" smtClean="0">
                <a:solidFill>
                  <a:srgbClr val="396499"/>
                </a:solidFill>
                <a:latin typeface="Arial" panose="020B0604020202020204" pitchFamily="34" charset="0"/>
                <a:cs typeface="Arial" panose="020B0604020202020204" pitchFamily="34" charset="0"/>
              </a:rPr>
              <a:t> </a:t>
            </a:r>
            <a:r>
              <a:rPr lang="en-US" sz="2800" b="1" dirty="0">
                <a:solidFill>
                  <a:srgbClr val="396499"/>
                </a:solidFill>
                <a:latin typeface="Arial" panose="020B0604020202020204" pitchFamily="34" charset="0"/>
                <a:cs typeface="Arial" panose="020B0604020202020204" pitchFamily="34" charset="0"/>
              </a:rPr>
              <a:t>a </a:t>
            </a:r>
            <a:r>
              <a:rPr lang="en-US" sz="2800" b="1" dirty="0" smtClean="0">
                <a:solidFill>
                  <a:srgbClr val="396499"/>
                </a:solidFill>
                <a:latin typeface="Arial" panose="020B0604020202020204" pitchFamily="34" charset="0"/>
                <a:cs typeface="Arial" panose="020B0604020202020204" pitchFamily="34" charset="0"/>
              </a:rPr>
              <a:t>new language</a:t>
            </a:r>
            <a:r>
              <a:rPr lang="en-US" sz="2800" b="1" dirty="0">
                <a:solidFill>
                  <a:srgbClr val="396499"/>
                </a:solidFill>
                <a:latin typeface="Arial" panose="020B0604020202020204" pitchFamily="34" charset="0"/>
                <a:cs typeface="Arial" panose="020B0604020202020204" pitchFamily="34" charset="0"/>
              </a:rPr>
              <a:t>.</a:t>
            </a:r>
          </a:p>
        </p:txBody>
      </p:sp>
      <p:sp>
        <p:nvSpPr>
          <p:cNvPr id="10" name="Rectangle 9"/>
          <p:cNvSpPr/>
          <p:nvPr/>
        </p:nvSpPr>
        <p:spPr>
          <a:xfrm>
            <a:off x="438048" y="579030"/>
            <a:ext cx="817916"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Will</a:t>
            </a:r>
            <a:endParaRPr lang="en-US" sz="2800" b="1"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3549140" y="577054"/>
            <a:ext cx="2162772"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be sleeping</a:t>
            </a:r>
            <a:endParaRPr lang="en-US" sz="2800" b="1" dirty="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3033074" y="1155388"/>
            <a:ext cx="2879314"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will be studying</a:t>
            </a:r>
            <a:endParaRPr lang="en-US" sz="2800" b="1" dirty="0">
              <a:solidFill>
                <a:srgbClr val="FF0000"/>
              </a:solidFill>
              <a:latin typeface="Arial" panose="020B0604020202020204" pitchFamily="34" charset="0"/>
              <a:cs typeface="Arial" panose="020B0604020202020204" pitchFamily="34" charset="0"/>
            </a:endParaRPr>
          </a:p>
        </p:txBody>
      </p:sp>
      <p:sp>
        <p:nvSpPr>
          <p:cNvPr id="14" name="Rectangle 13"/>
          <p:cNvSpPr/>
          <p:nvPr/>
        </p:nvSpPr>
        <p:spPr>
          <a:xfrm>
            <a:off x="7856880" y="1724719"/>
            <a:ext cx="1281120"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will be</a:t>
            </a:r>
            <a:endParaRPr lang="en-US" sz="2800" b="1"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423300" y="2132856"/>
            <a:ext cx="1343638"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having</a:t>
            </a:r>
            <a:endParaRPr lang="en-US" sz="2800" b="1" dirty="0">
              <a:solidFill>
                <a:srgbClr val="FF0000"/>
              </a:solidFill>
              <a:latin typeface="Arial" panose="020B0604020202020204" pitchFamily="34" charset="0"/>
              <a:cs typeface="Arial" panose="020B0604020202020204" pitchFamily="34" charset="0"/>
            </a:endParaRPr>
          </a:p>
        </p:txBody>
      </p:sp>
      <p:sp>
        <p:nvSpPr>
          <p:cNvPr id="16" name="Rectangle 15"/>
          <p:cNvSpPr/>
          <p:nvPr/>
        </p:nvSpPr>
        <p:spPr>
          <a:xfrm>
            <a:off x="2487355" y="2736684"/>
            <a:ext cx="2440092"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will be eating</a:t>
            </a:r>
            <a:endParaRPr lang="en-US" sz="2800" b="1" dirty="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395536" y="3327832"/>
            <a:ext cx="817916"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Will</a:t>
            </a:r>
            <a:endParaRPr lang="en-US" sz="2800" b="1" dirty="0">
              <a:solidFill>
                <a:srgbClr val="FF0000"/>
              </a:solidFill>
              <a:latin typeface="Arial" panose="020B0604020202020204" pitchFamily="34" charset="0"/>
              <a:cs typeface="Arial" panose="020B0604020202020204" pitchFamily="34" charset="0"/>
            </a:endParaRPr>
          </a:p>
        </p:txBody>
      </p:sp>
      <p:sp>
        <p:nvSpPr>
          <p:cNvPr id="18" name="Rectangle 17"/>
          <p:cNvSpPr/>
          <p:nvPr/>
        </p:nvSpPr>
        <p:spPr>
          <a:xfrm>
            <a:off x="3472017" y="3336725"/>
            <a:ext cx="1963999"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be staying</a:t>
            </a:r>
            <a:endParaRPr lang="en-US" sz="2800" b="1" dirty="0">
              <a:solidFill>
                <a:srgbClr val="FF0000"/>
              </a:solidFill>
              <a:latin typeface="Arial" panose="020B0604020202020204" pitchFamily="34" charset="0"/>
              <a:cs typeface="Arial" panose="020B0604020202020204" pitchFamily="34" charset="0"/>
            </a:endParaRPr>
          </a:p>
        </p:txBody>
      </p:sp>
      <p:sp>
        <p:nvSpPr>
          <p:cNvPr id="19" name="Rectangle 18"/>
          <p:cNvSpPr/>
          <p:nvPr/>
        </p:nvSpPr>
        <p:spPr>
          <a:xfrm>
            <a:off x="2962566" y="4350356"/>
            <a:ext cx="2557110"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will be writing</a:t>
            </a:r>
            <a:endParaRPr lang="en-US" sz="28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5900939" y="4917403"/>
            <a:ext cx="2638864"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will be playing</a:t>
            </a:r>
            <a:endParaRPr lang="en-US" sz="2800" b="1" dirty="0">
              <a:solidFill>
                <a:srgbClr val="FF0000"/>
              </a:solidFill>
              <a:latin typeface="Arial" panose="020B0604020202020204" pitchFamily="34" charset="0"/>
              <a:cs typeface="Arial" panose="020B0604020202020204" pitchFamily="34" charset="0"/>
            </a:endParaRPr>
          </a:p>
        </p:txBody>
      </p:sp>
      <p:sp>
        <p:nvSpPr>
          <p:cNvPr id="21" name="Rectangle 20"/>
          <p:cNvSpPr/>
          <p:nvPr/>
        </p:nvSpPr>
        <p:spPr>
          <a:xfrm>
            <a:off x="5940152" y="5934532"/>
            <a:ext cx="2778325"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will be learning</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44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42913" indent="-442913" algn="just">
              <a:spcBef>
                <a:spcPts val="600"/>
              </a:spcBef>
              <a:spcAft>
                <a:spcPts val="600"/>
              </a:spcAft>
            </a:pPr>
            <a:r>
              <a:rPr lang="en-US" sz="2900" b="1" spc="-50" dirty="0" smtClean="0">
                <a:solidFill>
                  <a:srgbClr val="FF0000"/>
                </a:solidFill>
                <a:latin typeface="Arial" panose="020B0604020202020204" pitchFamily="34" charset="0"/>
                <a:cs typeface="Arial" panose="020B0604020202020204" pitchFamily="34" charset="0"/>
              </a:rPr>
              <a:t>3.	</a:t>
            </a:r>
            <a:r>
              <a:rPr lang="en-US" sz="2900" b="1" spc="-110" dirty="0" smtClean="0">
                <a:solidFill>
                  <a:srgbClr val="FF0000"/>
                </a:solidFill>
                <a:latin typeface="Arial" panose="020B0604020202020204" pitchFamily="34" charset="0"/>
                <a:cs typeface="Arial" panose="020B0604020202020204" pitchFamily="34" charset="0"/>
              </a:rPr>
              <a:t>Look </a:t>
            </a:r>
            <a:r>
              <a:rPr lang="en-US" sz="2900" b="1" spc="-110" dirty="0">
                <a:solidFill>
                  <a:srgbClr val="FF0000"/>
                </a:solidFill>
                <a:latin typeface="Arial" panose="020B0604020202020204" pitchFamily="34" charset="0"/>
                <a:cs typeface="Arial" panose="020B0604020202020204" pitchFamily="34" charset="0"/>
              </a:rPr>
              <a:t>at the years provided. Work in </a:t>
            </a:r>
            <a:r>
              <a:rPr lang="en-US" sz="2900" b="1" spc="-110" dirty="0" smtClean="0">
                <a:solidFill>
                  <a:srgbClr val="FF0000"/>
                </a:solidFill>
                <a:latin typeface="Arial" panose="020B0604020202020204" pitchFamily="34" charset="0"/>
                <a:cs typeface="Arial" panose="020B0604020202020204" pitchFamily="34" charset="0"/>
              </a:rPr>
              <a:t>groups to </a:t>
            </a:r>
            <a:r>
              <a:rPr lang="en-US" sz="2900" b="1" spc="-110" dirty="0">
                <a:solidFill>
                  <a:srgbClr val="FF0000"/>
                </a:solidFill>
                <a:latin typeface="Arial" panose="020B0604020202020204" pitchFamily="34" charset="0"/>
                <a:cs typeface="Arial" panose="020B0604020202020204" pitchFamily="34" charset="0"/>
              </a:rPr>
              <a:t>predict when the following may happen </a:t>
            </a:r>
            <a:r>
              <a:rPr lang="en-US" sz="2900" b="1" spc="-110" dirty="0" smtClean="0">
                <a:solidFill>
                  <a:srgbClr val="FF0000"/>
                </a:solidFill>
                <a:latin typeface="Arial" panose="020B0604020202020204" pitchFamily="34" charset="0"/>
                <a:cs typeface="Arial" panose="020B0604020202020204" pitchFamily="34" charset="0"/>
              </a:rPr>
              <a:t>in the </a:t>
            </a:r>
            <a:r>
              <a:rPr lang="en-US" sz="2900" b="1" spc="-110" dirty="0">
                <a:solidFill>
                  <a:srgbClr val="FF0000"/>
                </a:solidFill>
                <a:latin typeface="Arial" panose="020B0604020202020204" pitchFamily="34" charset="0"/>
                <a:cs typeface="Arial" panose="020B0604020202020204" pitchFamily="34" charset="0"/>
              </a:rPr>
              <a:t>future. Then compare your answers </a:t>
            </a:r>
            <a:r>
              <a:rPr lang="en-US" sz="2900" b="1" spc="-110" dirty="0" smtClean="0">
                <a:solidFill>
                  <a:srgbClr val="FF0000"/>
                </a:solidFill>
                <a:latin typeface="Arial" panose="020B0604020202020204" pitchFamily="34" charset="0"/>
                <a:cs typeface="Arial" panose="020B0604020202020204" pitchFamily="34" charset="0"/>
              </a:rPr>
              <a:t>with other </a:t>
            </a:r>
            <a:r>
              <a:rPr lang="en-US" sz="2900" b="1" spc="-110" dirty="0">
                <a:solidFill>
                  <a:srgbClr val="FF0000"/>
                </a:solidFill>
                <a:latin typeface="Arial" panose="020B0604020202020204" pitchFamily="34" charset="0"/>
                <a:cs typeface="Arial" panose="020B0604020202020204" pitchFamily="34" charset="0"/>
              </a:rPr>
              <a:t>groups</a:t>
            </a:r>
            <a:r>
              <a:rPr lang="en-US" sz="2900" b="1" spc="-110" dirty="0" smtClean="0">
                <a:solidFill>
                  <a:srgbClr val="FF0000"/>
                </a:solidFill>
                <a:latin typeface="Arial" panose="020B0604020202020204" pitchFamily="34" charset="0"/>
                <a:cs typeface="Arial" panose="020B0604020202020204" pitchFamily="34" charset="0"/>
              </a:rPr>
              <a:t>.</a:t>
            </a:r>
            <a:endParaRPr lang="en-US" sz="2900" b="1" spc="-110" dirty="0">
              <a:solidFill>
                <a:srgbClr val="FF0000"/>
              </a:solidFill>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3200400" y="2522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286000" y="3105835"/>
            <a:ext cx="4572000" cy="646331"/>
          </a:xfrm>
          <a:prstGeom prst="rect">
            <a:avLst/>
          </a:prstGeom>
        </p:spPr>
        <p:txBody>
          <a:bodyPr>
            <a:spAutoFit/>
          </a:bodyPr>
          <a:lstStyle/>
          <a:p>
            <a:r>
              <a:rPr lang="en-US" dirty="0" smtClean="0"/>
              <a:t> </a:t>
            </a:r>
            <a:r>
              <a:rPr lang="en-US" dirty="0"/>
              <a:t/>
            </a:r>
            <a:br>
              <a:rPr lang="en-US" dirty="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82780"/>
            <a:ext cx="48577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276872"/>
            <a:ext cx="9144000" cy="4620817"/>
          </a:xfrm>
          <a:prstGeom prst="rect">
            <a:avLst/>
          </a:prstGeom>
        </p:spPr>
        <p:txBody>
          <a:bodyPr wrap="square">
            <a:spAutoFit/>
          </a:bodyPr>
          <a:lstStyle/>
          <a:p>
            <a:pPr marL="442913" indent="-442913">
              <a:lnSpc>
                <a:spcPts val="3700"/>
              </a:lnSpc>
              <a:spcBef>
                <a:spcPts val="600"/>
              </a:spcBef>
              <a:spcAft>
                <a:spcPts val="600"/>
              </a:spcAft>
            </a:pPr>
            <a:r>
              <a:rPr lang="en-US" sz="2800" b="1" dirty="0" smtClean="0">
                <a:latin typeface="Arial" panose="020B0604020202020204" pitchFamily="34" charset="0"/>
                <a:cs typeface="Arial" panose="020B0604020202020204" pitchFamily="34" charset="0"/>
              </a:rPr>
              <a:t>1. We </a:t>
            </a:r>
            <a:r>
              <a:rPr lang="en-US" sz="2800" b="1" dirty="0">
                <a:latin typeface="Arial" panose="020B0604020202020204" pitchFamily="34" charset="0"/>
                <a:cs typeface="Arial" panose="020B0604020202020204" pitchFamily="34" charset="0"/>
              </a:rPr>
              <a:t>won’t be using landline telephones </a:t>
            </a:r>
            <a:r>
              <a:rPr lang="en-US" sz="2800" b="1" dirty="0" smtClean="0">
                <a:latin typeface="Arial" panose="020B0604020202020204" pitchFamily="34" charset="0"/>
                <a:cs typeface="Arial" panose="020B0604020202020204" pitchFamily="34" charset="0"/>
              </a:rPr>
              <a:t>in </a:t>
            </a:r>
            <a:r>
              <a:rPr lang="en-US" sz="2800" dirty="0" smtClean="0">
                <a:latin typeface="Arial" panose="020B0604020202020204" pitchFamily="34" charset="0"/>
                <a:cs typeface="Arial" panose="020B0604020202020204" pitchFamily="34" charset="0"/>
              </a:rPr>
              <a:t>_______</a:t>
            </a:r>
            <a:r>
              <a:rPr lang="en-US" sz="2800" b="1" dirty="0" smtClean="0">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 We will still be sending snail mail in </a:t>
            </a:r>
            <a:r>
              <a:rPr lang="en-US" sz="2800" dirty="0" smtClean="0">
                <a:latin typeface="Arial" panose="020B0604020202020204" pitchFamily="34" charset="0"/>
                <a:cs typeface="Arial" panose="020B0604020202020204" pitchFamily="34" charset="0"/>
              </a:rPr>
              <a:t>_______</a:t>
            </a:r>
            <a:r>
              <a:rPr lang="en-US" sz="2800" b="1" dirty="0" smtClean="0">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We will be communicating with </a:t>
            </a:r>
            <a:r>
              <a:rPr lang="en-US" sz="2800" b="1" dirty="0" smtClean="0">
                <a:latin typeface="Arial" panose="020B0604020202020204" pitchFamily="34" charset="0"/>
                <a:cs typeface="Arial" panose="020B0604020202020204" pitchFamily="34" charset="0"/>
              </a:rPr>
              <a:t>telepathy devices </a:t>
            </a:r>
            <a:r>
              <a:rPr lang="en-US" sz="2800" b="1" dirty="0">
                <a:latin typeface="Arial" panose="020B0604020202020204" pitchFamily="34" charset="0"/>
                <a:cs typeface="Arial" panose="020B0604020202020204" pitchFamily="34" charset="0"/>
              </a:rPr>
              <a:t>in </a:t>
            </a:r>
            <a:r>
              <a:rPr lang="en-US" sz="2800" dirty="0" smtClean="0">
                <a:latin typeface="Arial" panose="020B0604020202020204" pitchFamily="34" charset="0"/>
                <a:cs typeface="Arial" panose="020B0604020202020204" pitchFamily="34" charset="0"/>
              </a:rPr>
              <a:t>_______</a:t>
            </a:r>
            <a:r>
              <a:rPr lang="en-US" sz="2800" b="1" dirty="0" smtClean="0">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a:t>
            </a:r>
            <a:r>
              <a:rPr lang="en-US" sz="2800" b="1" spc="-50" dirty="0">
                <a:latin typeface="Arial" panose="020B0604020202020204" pitchFamily="34" charset="0"/>
                <a:cs typeface="Arial" panose="020B0604020202020204" pitchFamily="34" charset="0"/>
              </a:rPr>
              <a:t>We will still be using art to communicate </a:t>
            </a:r>
            <a:r>
              <a:rPr lang="en-US" sz="2800" b="1" spc="-50" dirty="0" smtClean="0">
                <a:latin typeface="Arial" panose="020B0604020202020204" pitchFamily="34" charset="0"/>
                <a:cs typeface="Arial" panose="020B0604020202020204" pitchFamily="34" charset="0"/>
              </a:rPr>
              <a:t>in </a:t>
            </a:r>
            <a:r>
              <a:rPr lang="en-US" sz="2800" spc="-50" dirty="0" smtClean="0">
                <a:latin typeface="Arial" panose="020B0604020202020204" pitchFamily="34" charset="0"/>
                <a:cs typeface="Arial" panose="020B0604020202020204" pitchFamily="34" charset="0"/>
              </a:rPr>
              <a:t>_______</a:t>
            </a:r>
            <a:r>
              <a:rPr lang="en-US" sz="2800" b="1" spc="-50" dirty="0" smtClean="0">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latin typeface="Arial" panose="020B0604020202020204" pitchFamily="34" charset="0"/>
                <a:cs typeface="Arial" panose="020B0604020202020204" pitchFamily="34" charset="0"/>
              </a:rPr>
              <a:t>5</a:t>
            </a:r>
            <a:r>
              <a:rPr lang="en-US" sz="2800" b="1" dirty="0">
                <a:latin typeface="Arial" panose="020B0604020202020204" pitchFamily="34" charset="0"/>
                <a:cs typeface="Arial" panose="020B0604020202020204" pitchFamily="34" charset="0"/>
              </a:rPr>
              <a:t>. We won’t be working F2F any more in </a:t>
            </a:r>
            <a:r>
              <a:rPr lang="en-US" sz="2800" dirty="0" smtClean="0">
                <a:latin typeface="Arial" panose="020B0604020202020204" pitchFamily="34" charset="0"/>
                <a:cs typeface="Arial" panose="020B0604020202020204" pitchFamily="34" charset="0"/>
              </a:rPr>
              <a:t>_______</a:t>
            </a:r>
            <a:r>
              <a:rPr lang="en-US" sz="2800" b="1" dirty="0" smtClean="0">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latin typeface="Arial" panose="020B0604020202020204" pitchFamily="34" charset="0"/>
                <a:cs typeface="Arial" panose="020B0604020202020204" pitchFamily="34" charset="0"/>
              </a:rPr>
              <a:t>6</a:t>
            </a:r>
            <a:r>
              <a:rPr lang="en-US" sz="2800" b="1" dirty="0">
                <a:latin typeface="Arial" panose="020B0604020202020204" pitchFamily="34" charset="0"/>
                <a:cs typeface="Arial" panose="020B0604020202020204" pitchFamily="34" charset="0"/>
              </a:rPr>
              <a:t>. We will be using signs in</a:t>
            </a:r>
            <a:r>
              <a:rPr lang="en-US" sz="2800" dirty="0">
                <a:latin typeface="Arial" panose="020B0604020202020204" pitchFamily="34" charset="0"/>
                <a:cs typeface="Arial" panose="020B0604020202020204" pitchFamily="34" charset="0"/>
              </a:rPr>
              <a:t> _______</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but the </a:t>
            </a:r>
            <a:r>
              <a:rPr lang="en-US" sz="2800" b="1" dirty="0" smtClean="0">
                <a:latin typeface="Arial" panose="020B0604020202020204" pitchFamily="34" charset="0"/>
                <a:cs typeface="Arial" panose="020B0604020202020204" pitchFamily="34" charset="0"/>
              </a:rPr>
              <a:t>signs will </a:t>
            </a:r>
            <a:r>
              <a:rPr lang="en-US" sz="2800" b="1" dirty="0">
                <a:latin typeface="Arial" panose="020B0604020202020204" pitchFamily="34" charset="0"/>
                <a:cs typeface="Arial" panose="020B0604020202020204" pitchFamily="34" charset="0"/>
              </a:rPr>
              <a:t>be more interactive</a:t>
            </a:r>
          </a:p>
        </p:txBody>
      </p:sp>
      <p:sp>
        <p:nvSpPr>
          <p:cNvPr id="7" name="Rectangle 6"/>
          <p:cNvSpPr/>
          <p:nvPr/>
        </p:nvSpPr>
        <p:spPr>
          <a:xfrm>
            <a:off x="7614676" y="2296707"/>
            <a:ext cx="986167" cy="523220"/>
          </a:xfrm>
          <a:prstGeom prst="rect">
            <a:avLst/>
          </a:prstGeom>
        </p:spPr>
        <p:txBody>
          <a:bodyPr wrap="none">
            <a:spAutoFit/>
          </a:bodyPr>
          <a:lstStyle/>
          <a:p>
            <a:r>
              <a:rPr lang="en-US" sz="2800" b="1" dirty="0" smtClean="0">
                <a:solidFill>
                  <a:srgbClr val="396499"/>
                </a:solidFill>
                <a:latin typeface="Arial" panose="020B0604020202020204" pitchFamily="34" charset="0"/>
                <a:cs typeface="Arial" panose="020B0604020202020204" pitchFamily="34" charset="0"/>
              </a:rPr>
              <a:t>2030</a:t>
            </a:r>
            <a:endParaRPr lang="en-US" dirty="0">
              <a:solidFill>
                <a:srgbClr val="396499"/>
              </a:solidFill>
            </a:endParaRPr>
          </a:p>
        </p:txBody>
      </p:sp>
      <p:sp>
        <p:nvSpPr>
          <p:cNvPr id="8" name="Rectangle 7"/>
          <p:cNvSpPr/>
          <p:nvPr/>
        </p:nvSpPr>
        <p:spPr>
          <a:xfrm>
            <a:off x="6761241" y="2911400"/>
            <a:ext cx="986167" cy="523220"/>
          </a:xfrm>
          <a:prstGeom prst="rect">
            <a:avLst/>
          </a:prstGeom>
        </p:spPr>
        <p:txBody>
          <a:bodyPr wrap="none">
            <a:spAutoFit/>
          </a:bodyPr>
          <a:lstStyle/>
          <a:p>
            <a:r>
              <a:rPr lang="en-US" sz="2800" b="1" dirty="0" smtClean="0">
                <a:solidFill>
                  <a:srgbClr val="396499"/>
                </a:solidFill>
                <a:latin typeface="Arial" panose="020B0604020202020204" pitchFamily="34" charset="0"/>
                <a:cs typeface="Arial" panose="020B0604020202020204" pitchFamily="34" charset="0"/>
              </a:rPr>
              <a:t>2030</a:t>
            </a:r>
            <a:endParaRPr lang="en-US" dirty="0">
              <a:solidFill>
                <a:srgbClr val="396499"/>
              </a:solidFill>
            </a:endParaRPr>
          </a:p>
        </p:txBody>
      </p:sp>
      <p:sp>
        <p:nvSpPr>
          <p:cNvPr id="9" name="Rectangle 8"/>
          <p:cNvSpPr/>
          <p:nvPr/>
        </p:nvSpPr>
        <p:spPr>
          <a:xfrm>
            <a:off x="1071668" y="4005064"/>
            <a:ext cx="966355" cy="523220"/>
          </a:xfrm>
          <a:prstGeom prst="rect">
            <a:avLst/>
          </a:prstGeom>
        </p:spPr>
        <p:txBody>
          <a:bodyPr wrap="none">
            <a:spAutoFit/>
          </a:bodyPr>
          <a:lstStyle/>
          <a:p>
            <a:r>
              <a:rPr lang="en-US" sz="2800" b="1" dirty="0" smtClean="0">
                <a:solidFill>
                  <a:srgbClr val="FF00FF"/>
                </a:solidFill>
                <a:latin typeface="Arial" panose="020B0604020202020204" pitchFamily="34" charset="0"/>
                <a:cs typeface="Arial" panose="020B0604020202020204" pitchFamily="34" charset="0"/>
              </a:rPr>
              <a:t>2114</a:t>
            </a:r>
            <a:endParaRPr lang="en-US" dirty="0">
              <a:solidFill>
                <a:srgbClr val="FF00FF"/>
              </a:solidFill>
            </a:endParaRPr>
          </a:p>
        </p:txBody>
      </p:sp>
      <p:sp>
        <p:nvSpPr>
          <p:cNvPr id="10" name="Rectangle 9"/>
          <p:cNvSpPr/>
          <p:nvPr/>
        </p:nvSpPr>
        <p:spPr>
          <a:xfrm>
            <a:off x="7781030" y="4610275"/>
            <a:ext cx="986167" cy="523220"/>
          </a:xfrm>
          <a:prstGeom prst="rect">
            <a:avLst/>
          </a:prstGeom>
        </p:spPr>
        <p:txBody>
          <a:bodyPr wrap="none">
            <a:spAutoFit/>
          </a:bodyPr>
          <a:lstStyle/>
          <a:p>
            <a:r>
              <a:rPr lang="en-US" sz="2800" b="1" dirty="0" smtClean="0">
                <a:solidFill>
                  <a:schemeClr val="accent6">
                    <a:lumMod val="75000"/>
                  </a:schemeClr>
                </a:solidFill>
                <a:latin typeface="Arial" panose="020B0604020202020204" pitchFamily="34" charset="0"/>
                <a:cs typeface="Arial" panose="020B0604020202020204" pitchFamily="34" charset="0"/>
              </a:rPr>
              <a:t>2214</a:t>
            </a:r>
            <a:endParaRPr lang="en-US" dirty="0">
              <a:solidFill>
                <a:schemeClr val="accent6">
                  <a:lumMod val="75000"/>
                </a:schemeClr>
              </a:solidFill>
            </a:endParaRPr>
          </a:p>
        </p:txBody>
      </p:sp>
      <p:sp>
        <p:nvSpPr>
          <p:cNvPr id="11" name="Rectangle 10"/>
          <p:cNvSpPr/>
          <p:nvPr/>
        </p:nvSpPr>
        <p:spPr>
          <a:xfrm>
            <a:off x="7121592" y="5256964"/>
            <a:ext cx="986167" cy="523220"/>
          </a:xfrm>
          <a:prstGeom prst="rect">
            <a:avLst/>
          </a:prstGeom>
        </p:spPr>
        <p:txBody>
          <a:bodyPr wrap="none">
            <a:spAutoFit/>
          </a:bodyPr>
          <a:lstStyle/>
          <a:p>
            <a:r>
              <a:rPr lang="en-US" sz="2800" b="1" dirty="0" smtClean="0">
                <a:solidFill>
                  <a:schemeClr val="accent6">
                    <a:lumMod val="75000"/>
                  </a:schemeClr>
                </a:solidFill>
                <a:latin typeface="Arial" panose="020B0604020202020204" pitchFamily="34" charset="0"/>
                <a:cs typeface="Arial" panose="020B0604020202020204" pitchFamily="34" charset="0"/>
              </a:rPr>
              <a:t>2214</a:t>
            </a:r>
            <a:endParaRPr lang="en-US" dirty="0">
              <a:solidFill>
                <a:schemeClr val="accent6">
                  <a:lumMod val="75000"/>
                </a:schemeClr>
              </a:solidFill>
            </a:endParaRPr>
          </a:p>
        </p:txBody>
      </p:sp>
      <p:sp>
        <p:nvSpPr>
          <p:cNvPr id="12" name="Rectangle 11"/>
          <p:cNvSpPr/>
          <p:nvPr/>
        </p:nvSpPr>
        <p:spPr>
          <a:xfrm>
            <a:off x="4976284" y="5888556"/>
            <a:ext cx="966355" cy="523220"/>
          </a:xfrm>
          <a:prstGeom prst="rect">
            <a:avLst/>
          </a:prstGeom>
        </p:spPr>
        <p:txBody>
          <a:bodyPr wrap="none">
            <a:spAutoFit/>
          </a:bodyPr>
          <a:lstStyle/>
          <a:p>
            <a:r>
              <a:rPr lang="en-US" sz="2800" b="1" dirty="0" smtClean="0">
                <a:solidFill>
                  <a:srgbClr val="FF00FF"/>
                </a:solidFill>
                <a:latin typeface="Arial" panose="020B0604020202020204" pitchFamily="34" charset="0"/>
                <a:cs typeface="Arial" panose="020B0604020202020204" pitchFamily="34" charset="0"/>
              </a:rPr>
              <a:t>2114</a:t>
            </a:r>
            <a:endParaRPr lang="en-US" dirty="0">
              <a:solidFill>
                <a:srgbClr val="FF00FF"/>
              </a:solidFill>
            </a:endParaRPr>
          </a:p>
        </p:txBody>
      </p:sp>
    </p:spTree>
    <p:extLst>
      <p:ext uri="{BB962C8B-B14F-4D97-AF65-F5344CB8AC3E}">
        <p14:creationId xmlns:p14="http://schemas.microsoft.com/office/powerpoint/2010/main" val="13233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1556792"/>
            <a:ext cx="7992888" cy="1862048"/>
          </a:xfrm>
          <a:prstGeom prst="rect">
            <a:avLst/>
          </a:prstGeom>
        </p:spPr>
        <p:txBody>
          <a:bodyPr wrap="square">
            <a:spAutoFit/>
          </a:bodyPr>
          <a:lstStyle/>
          <a:p>
            <a:r>
              <a:rPr lang="en-US" sz="11500" b="1" dirty="0" smtClean="0">
                <a:ln w="38100">
                  <a:solidFill>
                    <a:srgbClr val="FF0000"/>
                  </a:solidFill>
                </a:ln>
                <a:solidFill>
                  <a:srgbClr val="FFFF00"/>
                </a:solidFill>
                <a:latin typeface="Arial" pitchFamily="34" charset="0"/>
                <a:cs typeface="Arial" pitchFamily="34" charset="0"/>
              </a:rPr>
              <a:t>GRAMMAR</a:t>
            </a:r>
            <a:endParaRPr lang="en-US" sz="6600" dirty="0">
              <a:ln w="38100">
                <a:solidFill>
                  <a:srgbClr val="FF0000"/>
                </a:solidFill>
              </a:ln>
              <a:solidFill>
                <a:srgbClr val="FFFF00"/>
              </a:solidFill>
            </a:endParaRPr>
          </a:p>
        </p:txBody>
      </p:sp>
      <p:sp>
        <p:nvSpPr>
          <p:cNvPr id="8" name="Rectangle 7"/>
          <p:cNvSpPr/>
          <p:nvPr/>
        </p:nvSpPr>
        <p:spPr>
          <a:xfrm>
            <a:off x="251520" y="3956863"/>
            <a:ext cx="8640960" cy="1200329"/>
          </a:xfrm>
          <a:prstGeom prst="rect">
            <a:avLst/>
          </a:prstGeom>
        </p:spPr>
        <p:txBody>
          <a:bodyPr wrap="square" lIns="0" rIns="0">
            <a:spAutoFit/>
          </a:bodyPr>
          <a:lstStyle/>
          <a:p>
            <a:pPr algn="ctr"/>
            <a:r>
              <a:rPr lang="en-US" sz="7200" b="1" i="1" dirty="0" smtClean="0">
                <a:ln w="28575">
                  <a:solidFill>
                    <a:srgbClr val="FF0000"/>
                  </a:solidFill>
                </a:ln>
                <a:solidFill>
                  <a:schemeClr val="bg1"/>
                </a:solidFill>
                <a:latin typeface="Arial" panose="020B0604020202020204" pitchFamily="34" charset="0"/>
                <a:cs typeface="Arial" panose="020B0604020202020204" pitchFamily="34" charset="0"/>
              </a:rPr>
              <a:t>Verb </a:t>
            </a:r>
            <a:r>
              <a:rPr lang="en-US" sz="7200" b="1" i="1" dirty="0">
                <a:ln w="28575">
                  <a:solidFill>
                    <a:srgbClr val="FF0000"/>
                  </a:solidFill>
                </a:ln>
                <a:solidFill>
                  <a:schemeClr val="bg1"/>
                </a:solidFill>
                <a:latin typeface="Arial" panose="020B0604020202020204" pitchFamily="34" charset="0"/>
                <a:cs typeface="Arial" panose="020B0604020202020204" pitchFamily="34" charset="0"/>
              </a:rPr>
              <a:t>+ </a:t>
            </a:r>
            <a:r>
              <a:rPr lang="en-US" sz="7200" b="1" i="1" dirty="0" smtClean="0">
                <a:ln w="28575">
                  <a:solidFill>
                    <a:srgbClr val="FF0000"/>
                  </a:solidFill>
                </a:ln>
                <a:solidFill>
                  <a:schemeClr val="bg1"/>
                </a:solidFill>
                <a:latin typeface="Arial" panose="020B0604020202020204" pitchFamily="34" charset="0"/>
                <a:cs typeface="Arial" panose="020B0604020202020204" pitchFamily="34" charset="0"/>
              </a:rPr>
              <a:t>to-infinitive</a:t>
            </a:r>
            <a:endParaRPr lang="en-US" sz="4400" b="1" dirty="0">
              <a:ln w="28575">
                <a:no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117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590" y="0"/>
            <a:ext cx="9141409"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42913" indent="-442913" algn="just">
              <a:spcBef>
                <a:spcPts val="600"/>
              </a:spcBef>
              <a:spcAft>
                <a:spcPts val="600"/>
              </a:spcAft>
            </a:pPr>
            <a:r>
              <a:rPr lang="en-US" sz="2900" b="1" spc="-50" dirty="0" smtClean="0">
                <a:solidFill>
                  <a:srgbClr val="FF0000"/>
                </a:solidFill>
                <a:latin typeface="Arial" panose="020B0604020202020204" pitchFamily="34" charset="0"/>
                <a:cs typeface="Arial" panose="020B0604020202020204" pitchFamily="34" charset="0"/>
              </a:rPr>
              <a:t>4. </a:t>
            </a:r>
            <a:r>
              <a:rPr lang="en-US" sz="2900" b="1" spc="-50" dirty="0">
                <a:solidFill>
                  <a:srgbClr val="FF0000"/>
                </a:solidFill>
                <a:latin typeface="Arial" panose="020B0604020202020204" pitchFamily="34" charset="0"/>
                <a:cs typeface="Arial" panose="020B0604020202020204" pitchFamily="34" charset="0"/>
              </a:rPr>
              <a:t>Look at the conversation in GETTING </a:t>
            </a:r>
            <a:r>
              <a:rPr lang="en-US" sz="2900" b="1" spc="-50" dirty="0" smtClean="0">
                <a:solidFill>
                  <a:srgbClr val="FF0000"/>
                </a:solidFill>
                <a:latin typeface="Arial" panose="020B0604020202020204" pitchFamily="34" charset="0"/>
                <a:cs typeface="Arial" panose="020B0604020202020204" pitchFamily="34" charset="0"/>
              </a:rPr>
              <a:t>STARTED again </a:t>
            </a:r>
            <a:r>
              <a:rPr lang="en-US" sz="2900" b="1" spc="-50" dirty="0">
                <a:solidFill>
                  <a:srgbClr val="FF0000"/>
                </a:solidFill>
                <a:latin typeface="Arial" panose="020B0604020202020204" pitchFamily="34" charset="0"/>
                <a:cs typeface="Arial" panose="020B0604020202020204" pitchFamily="34" charset="0"/>
              </a:rPr>
              <a:t>and write down all the verbs that </a:t>
            </a:r>
            <a:r>
              <a:rPr lang="en-US" sz="2900" b="1" spc="-50" dirty="0" smtClean="0">
                <a:solidFill>
                  <a:srgbClr val="FF0000"/>
                </a:solidFill>
                <a:latin typeface="Arial" panose="020B0604020202020204" pitchFamily="34" charset="0"/>
                <a:cs typeface="Arial" panose="020B0604020202020204" pitchFamily="34" charset="0"/>
              </a:rPr>
              <a:t>are followed </a:t>
            </a:r>
            <a:r>
              <a:rPr lang="en-US" sz="2900" b="1" spc="-50" dirty="0">
                <a:solidFill>
                  <a:srgbClr val="FF0000"/>
                </a:solidFill>
                <a:latin typeface="Arial" panose="020B0604020202020204" pitchFamily="34" charset="0"/>
                <a:cs typeface="Arial" panose="020B0604020202020204" pitchFamily="34" charset="0"/>
              </a:rPr>
              <a:t>by </a:t>
            </a:r>
            <a:r>
              <a:rPr lang="en-US" sz="2900" b="1" spc="-50" dirty="0" smtClean="0">
                <a:solidFill>
                  <a:srgbClr val="FF0000"/>
                </a:solidFill>
                <a:latin typeface="Arial" panose="020B0604020202020204" pitchFamily="34" charset="0"/>
                <a:cs typeface="Arial" panose="020B0604020202020204" pitchFamily="34" charset="0"/>
              </a:rPr>
              <a:t>to-infinitive </a:t>
            </a:r>
            <a:r>
              <a:rPr lang="en-US" sz="2900" b="1" spc="-50" dirty="0">
                <a:solidFill>
                  <a:srgbClr val="FF0000"/>
                </a:solidFill>
                <a:latin typeface="Arial" panose="020B0604020202020204" pitchFamily="34" charset="0"/>
                <a:cs typeface="Arial" panose="020B0604020202020204" pitchFamily="34" charset="0"/>
              </a:rPr>
              <a:t>that you can </a:t>
            </a:r>
            <a:r>
              <a:rPr lang="en-US" sz="2900" b="1" spc="-50" dirty="0" smtClean="0">
                <a:solidFill>
                  <a:srgbClr val="FF0000"/>
                </a:solidFill>
                <a:latin typeface="Arial" panose="020B0604020202020204" pitchFamily="34" charset="0"/>
                <a:cs typeface="Arial" panose="020B0604020202020204" pitchFamily="34" charset="0"/>
              </a:rPr>
              <a:t>find</a:t>
            </a:r>
            <a:r>
              <a:rPr lang="en-US" sz="2900" b="1" spc="-50" dirty="0">
                <a:solidFill>
                  <a:srgbClr val="FF0000"/>
                </a:solidFill>
                <a:latin typeface="Arial" panose="020B0604020202020204" pitchFamily="34" charset="0"/>
                <a:cs typeface="Arial" panose="020B0604020202020204" pitchFamily="34" charset="0"/>
              </a:rPr>
              <a:t>.</a:t>
            </a:r>
          </a:p>
        </p:txBody>
      </p:sp>
      <p:sp>
        <p:nvSpPr>
          <p:cNvPr id="6" name="Rectangle 5"/>
          <p:cNvSpPr/>
          <p:nvPr/>
        </p:nvSpPr>
        <p:spPr>
          <a:xfrm>
            <a:off x="58992" y="2422624"/>
            <a:ext cx="9144000" cy="4462760"/>
          </a:xfrm>
          <a:prstGeom prst="rect">
            <a:avLst/>
          </a:prstGeom>
        </p:spPr>
        <p:txBody>
          <a:bodyPr wrap="square">
            <a:spAutoFit/>
          </a:bodyPr>
          <a:lstStyle/>
          <a:p>
            <a:pPr algn="just">
              <a:spcBef>
                <a:spcPts val="600"/>
              </a:spcBef>
              <a:spcAft>
                <a:spcPts val="600"/>
              </a:spcAft>
            </a:pPr>
            <a:r>
              <a:rPr lang="en-US" sz="2800" b="1" dirty="0">
                <a:solidFill>
                  <a:srgbClr val="FFFF00"/>
                </a:solidFill>
                <a:latin typeface="Arial" panose="020B0604020202020204" pitchFamily="34" charset="0"/>
                <a:cs typeface="Arial" panose="020B0604020202020204" pitchFamily="34" charset="0"/>
              </a:rPr>
              <a:t>Verbs + to-infinitive</a:t>
            </a:r>
          </a:p>
          <a:p>
            <a:pPr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If we want to follow a verb with </a:t>
            </a:r>
            <a:r>
              <a:rPr lang="en-US" sz="2800" b="1" dirty="0" smtClean="0">
                <a:solidFill>
                  <a:schemeClr val="bg1"/>
                </a:solidFill>
                <a:latin typeface="Arial" panose="020B0604020202020204" pitchFamily="34" charset="0"/>
                <a:cs typeface="Arial" panose="020B0604020202020204" pitchFamily="34" charset="0"/>
              </a:rPr>
              <a:t>another action</a:t>
            </a:r>
            <a:r>
              <a:rPr lang="en-US" sz="2800" b="1" dirty="0">
                <a:solidFill>
                  <a:schemeClr val="bg1"/>
                </a:solidFill>
                <a:latin typeface="Arial" panose="020B0604020202020204" pitchFamily="34" charset="0"/>
                <a:cs typeface="Arial" panose="020B0604020202020204" pitchFamily="34" charset="0"/>
              </a:rPr>
              <a:t>, we must use either a gerund (Unit </a:t>
            </a:r>
            <a:r>
              <a:rPr lang="en-US" sz="2800" b="1" dirty="0" smtClean="0">
                <a:solidFill>
                  <a:schemeClr val="bg1"/>
                </a:solidFill>
                <a:latin typeface="Arial" panose="020B0604020202020204" pitchFamily="34" charset="0"/>
                <a:cs typeface="Arial" panose="020B0604020202020204" pitchFamily="34" charset="0"/>
              </a:rPr>
              <a:t>1) or </a:t>
            </a:r>
            <a:r>
              <a:rPr lang="en-US" sz="2800" b="1" dirty="0">
                <a:solidFill>
                  <a:schemeClr val="bg1"/>
                </a:solidFill>
                <a:latin typeface="Arial" panose="020B0604020202020204" pitchFamily="34" charset="0"/>
                <a:cs typeface="Arial" panose="020B0604020202020204" pitchFamily="34" charset="0"/>
              </a:rPr>
              <a:t>an </a:t>
            </a:r>
            <a:r>
              <a:rPr lang="en-US" sz="2800" b="1" dirty="0" smtClean="0">
                <a:solidFill>
                  <a:schemeClr val="bg1"/>
                </a:solidFill>
                <a:latin typeface="Arial" panose="020B0604020202020204" pitchFamily="34" charset="0"/>
                <a:cs typeface="Arial" panose="020B0604020202020204" pitchFamily="34" charset="0"/>
              </a:rPr>
              <a:t>infinitive</a:t>
            </a:r>
            <a:r>
              <a:rPr lang="en-US" sz="2800" b="1" dirty="0">
                <a:solidFill>
                  <a:schemeClr val="bg1"/>
                </a:solidFill>
                <a:latin typeface="Arial" panose="020B0604020202020204" pitchFamily="34" charset="0"/>
                <a:cs typeface="Arial" panose="020B0604020202020204" pitchFamily="34" charset="0"/>
              </a:rPr>
              <a:t>.</a:t>
            </a:r>
          </a:p>
          <a:p>
            <a:pPr algn="just">
              <a:spcBef>
                <a:spcPts val="600"/>
              </a:spcBef>
              <a:spcAft>
                <a:spcPts val="600"/>
              </a:spcAft>
            </a:pPr>
            <a:r>
              <a:rPr lang="en-US" sz="2800" b="1" dirty="0" smtClean="0">
                <a:solidFill>
                  <a:srgbClr val="00FF00"/>
                </a:solidFill>
                <a:latin typeface="Arial" panose="020B0604020202020204" pitchFamily="34" charset="0"/>
                <a:cs typeface="Arial" panose="020B0604020202020204" pitchFamily="34" charset="0"/>
              </a:rPr>
              <a:t>Ex:</a:t>
            </a:r>
            <a:r>
              <a:rPr lang="en-US" sz="2800" b="1" dirty="0" smtClean="0">
                <a:solidFill>
                  <a:schemeClr val="bg1"/>
                </a:solidFill>
                <a:latin typeface="Arial" panose="020B0604020202020204" pitchFamily="34" charset="0"/>
                <a:cs typeface="Arial" panose="020B0604020202020204" pitchFamily="34" charset="0"/>
              </a:rPr>
              <a:t> They </a:t>
            </a:r>
            <a:r>
              <a:rPr lang="en-US" sz="2800" b="1" dirty="0">
                <a:solidFill>
                  <a:schemeClr val="bg1"/>
                </a:solidFill>
                <a:latin typeface="Arial" panose="020B0604020202020204" pitchFamily="34" charset="0"/>
                <a:cs typeface="Arial" panose="020B0604020202020204" pitchFamily="34" charset="0"/>
              </a:rPr>
              <a:t>want to see Superman 3 this Sunday.</a:t>
            </a:r>
          </a:p>
          <a:p>
            <a:pPr algn="just">
              <a:spcBef>
                <a:spcPts val="600"/>
              </a:spcBef>
              <a:spcAft>
                <a:spcPts val="600"/>
              </a:spcAft>
            </a:pPr>
            <a:r>
              <a:rPr lang="en-US" sz="2800" b="1" dirty="0" smtClean="0">
                <a:solidFill>
                  <a:srgbClr val="00FFFF"/>
                </a:solidFill>
                <a:latin typeface="Arial" panose="020B0604020202020204" pitchFamily="34" charset="0"/>
                <a:cs typeface="Arial" panose="020B0604020202020204" pitchFamily="34" charset="0"/>
              </a:rPr>
              <a:t>* Some </a:t>
            </a:r>
            <a:r>
              <a:rPr lang="en-US" sz="2800" b="1" dirty="0">
                <a:solidFill>
                  <a:srgbClr val="00FFFF"/>
                </a:solidFill>
                <a:latin typeface="Arial" panose="020B0604020202020204" pitchFamily="34" charset="0"/>
                <a:cs typeface="Arial" panose="020B0604020202020204" pitchFamily="34" charset="0"/>
              </a:rPr>
              <a:t>common verbs followed by </a:t>
            </a:r>
            <a:r>
              <a:rPr lang="en-US" sz="2800" b="1" dirty="0" smtClean="0">
                <a:solidFill>
                  <a:srgbClr val="00FFFF"/>
                </a:solidFill>
                <a:latin typeface="Arial" panose="020B0604020202020204" pitchFamily="34" charset="0"/>
                <a:cs typeface="Arial" panose="020B0604020202020204" pitchFamily="34" charset="0"/>
              </a:rPr>
              <a:t>to-infinitive</a:t>
            </a:r>
            <a:endParaRPr lang="en-US" sz="2800" b="1" dirty="0">
              <a:solidFill>
                <a:srgbClr val="00FFFF"/>
              </a:solidFill>
              <a:latin typeface="Arial" panose="020B0604020202020204" pitchFamily="34" charset="0"/>
              <a:cs typeface="Arial" panose="020B0604020202020204" pitchFamily="34" charset="0"/>
            </a:endParaRPr>
          </a:p>
          <a:p>
            <a:pPr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 Verbs of thinking: </a:t>
            </a:r>
            <a:r>
              <a:rPr lang="en-US" sz="2800" b="1" dirty="0">
                <a:solidFill>
                  <a:srgbClr val="FFFF00"/>
                </a:solidFill>
                <a:latin typeface="Arial" panose="020B0604020202020204" pitchFamily="34" charset="0"/>
                <a:cs typeface="Arial" panose="020B0604020202020204" pitchFamily="34" charset="0"/>
              </a:rPr>
              <a:t>choose, decide, plan</a:t>
            </a:r>
          </a:p>
          <a:p>
            <a:pPr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 Verbs of feeling: </a:t>
            </a:r>
            <a:r>
              <a:rPr lang="en-US" sz="2800" b="1" dirty="0">
                <a:solidFill>
                  <a:srgbClr val="FFFF00"/>
                </a:solidFill>
                <a:latin typeface="Arial" panose="020B0604020202020204" pitchFamily="34" charset="0"/>
                <a:cs typeface="Arial" panose="020B0604020202020204" pitchFamily="34" charset="0"/>
              </a:rPr>
              <a:t>love, hate, prefer</a:t>
            </a:r>
          </a:p>
          <a:p>
            <a:pPr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 Other verbs: </a:t>
            </a:r>
            <a:r>
              <a:rPr lang="en-US" sz="2800" b="1" dirty="0">
                <a:solidFill>
                  <a:srgbClr val="FFFF00"/>
                </a:solidFill>
                <a:latin typeface="Arial" panose="020B0604020202020204" pitchFamily="34" charset="0"/>
                <a:cs typeface="Arial" panose="020B0604020202020204" pitchFamily="34" charset="0"/>
              </a:rPr>
              <a:t>try, want, need</a:t>
            </a:r>
          </a:p>
        </p:txBody>
      </p:sp>
      <p:sp>
        <p:nvSpPr>
          <p:cNvPr id="7" name="Rectangle 6"/>
          <p:cNvSpPr/>
          <p:nvPr/>
        </p:nvSpPr>
        <p:spPr>
          <a:xfrm>
            <a:off x="1383755" y="1598658"/>
            <a:ext cx="5852541" cy="584775"/>
          </a:xfrm>
          <a:prstGeom prst="rect">
            <a:avLst/>
          </a:prstGeom>
        </p:spPr>
        <p:txBody>
          <a:bodyPr wrap="square">
            <a:spAutoFit/>
          </a:bodyPr>
          <a:lstStyle/>
          <a:p>
            <a:r>
              <a:rPr lang="en-US" sz="3200" b="1" dirty="0">
                <a:solidFill>
                  <a:srgbClr val="00FF00"/>
                </a:solidFill>
                <a:latin typeface="Arial" panose="020B0604020202020204" pitchFamily="34" charset="0"/>
                <a:cs typeface="Arial" panose="020B0604020202020204" pitchFamily="34" charset="0"/>
              </a:rPr>
              <a:t>Ex:</a:t>
            </a:r>
            <a:r>
              <a:rPr lang="en-US" sz="3200" b="1" dirty="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I </a:t>
            </a:r>
            <a:r>
              <a:rPr lang="en-US" sz="3200" b="1" dirty="0">
                <a:solidFill>
                  <a:schemeClr val="bg1"/>
                </a:solidFill>
                <a:latin typeface="Arial" panose="020B0604020202020204" pitchFamily="34" charset="0"/>
                <a:cs typeface="Arial" panose="020B0604020202020204" pitchFamily="34" charset="0"/>
              </a:rPr>
              <a:t>also wanted to call </a:t>
            </a:r>
            <a:r>
              <a:rPr lang="en-US" sz="3200" b="1" dirty="0" smtClean="0">
                <a:solidFill>
                  <a:schemeClr val="bg1"/>
                </a:solidFill>
                <a:latin typeface="Arial" panose="020B0604020202020204" pitchFamily="34" charset="0"/>
                <a:cs typeface="Arial" panose="020B0604020202020204" pitchFamily="34" charset="0"/>
              </a:rPr>
              <a:t>you. </a:t>
            </a:r>
          </a:p>
        </p:txBody>
      </p:sp>
      <p:sp>
        <p:nvSpPr>
          <p:cNvPr id="8" name="Rectangle 7"/>
          <p:cNvSpPr/>
          <p:nvPr/>
        </p:nvSpPr>
        <p:spPr>
          <a:xfrm>
            <a:off x="3275856" y="1604849"/>
            <a:ext cx="3183592" cy="584775"/>
          </a:xfrm>
          <a:prstGeom prst="rect">
            <a:avLst/>
          </a:prstGeom>
        </p:spPr>
        <p:txBody>
          <a:bodyPr wrap="square">
            <a:spAutoFit/>
          </a:bodyPr>
          <a:lstStyle/>
          <a:p>
            <a:pPr lvl="0"/>
            <a:r>
              <a:rPr lang="en-US" sz="3200" b="1" dirty="0" smtClean="0">
                <a:solidFill>
                  <a:srgbClr val="FFFF00"/>
                </a:solidFill>
                <a:latin typeface="Arial" panose="020B0604020202020204" pitchFamily="34" charset="0"/>
                <a:cs typeface="Arial" panose="020B0604020202020204" pitchFamily="34" charset="0"/>
              </a:rPr>
              <a:t>wanted </a:t>
            </a:r>
            <a:r>
              <a:rPr lang="en-US" sz="3200" b="1" dirty="0">
                <a:solidFill>
                  <a:srgbClr val="FF00FF"/>
                </a:solidFill>
                <a:latin typeface="Arial" panose="020B0604020202020204" pitchFamily="34" charset="0"/>
                <a:cs typeface="Arial" panose="020B0604020202020204" pitchFamily="34" charset="0"/>
              </a:rPr>
              <a:t>to</a:t>
            </a:r>
            <a:r>
              <a:rPr lang="en-US" sz="3200" b="1" dirty="0">
                <a:solidFill>
                  <a:srgbClr val="FFFF00"/>
                </a:solidFill>
                <a:latin typeface="Arial" panose="020B0604020202020204" pitchFamily="34" charset="0"/>
                <a:cs typeface="Arial" panose="020B0604020202020204" pitchFamily="34" charset="0"/>
              </a:rPr>
              <a:t> </a:t>
            </a:r>
            <a:r>
              <a:rPr lang="en-US" sz="3200" b="1" dirty="0">
                <a:solidFill>
                  <a:srgbClr val="FF00FF"/>
                </a:solidFill>
                <a:latin typeface="Arial" panose="020B0604020202020204" pitchFamily="34" charset="0"/>
                <a:cs typeface="Arial" panose="020B0604020202020204" pitchFamily="34" charset="0"/>
              </a:rPr>
              <a:t>call</a:t>
            </a:r>
          </a:p>
        </p:txBody>
      </p:sp>
      <p:sp>
        <p:nvSpPr>
          <p:cNvPr id="9" name="Oval 8"/>
          <p:cNvSpPr/>
          <p:nvPr/>
        </p:nvSpPr>
        <p:spPr>
          <a:xfrm>
            <a:off x="8352496" y="1016776"/>
            <a:ext cx="684000" cy="396000"/>
          </a:xfrm>
          <a:prstGeom prst="ellipse">
            <a:avLst/>
          </a:prstGeom>
          <a:solidFill>
            <a:srgbClr val="355E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latin typeface="Arial" panose="020B0604020202020204" pitchFamily="34" charset="0"/>
                <a:cs typeface="Arial" panose="020B0604020202020204" pitchFamily="34" charset="0"/>
              </a:rPr>
              <a:t>Click</a:t>
            </a:r>
            <a:endParaRPr lang="en-US" sz="14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80112" y="5661248"/>
            <a:ext cx="9041729" cy="495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8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up)">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4098"/>
                                        </p:tgtEl>
                                        <p:attrNameLst>
                                          <p:attrName>ppt_w</p:attrName>
                                        </p:attrNameLst>
                                      </p:cBhvr>
                                      <p:tavLst>
                                        <p:tav tm="0">
                                          <p:val>
                                            <p:strVal val="ppt_w"/>
                                          </p:val>
                                        </p:tav>
                                        <p:tav tm="100000">
                                          <p:val>
                                            <p:fltVal val="0"/>
                                          </p:val>
                                        </p:tav>
                                      </p:tavLst>
                                    </p:anim>
                                    <p:anim calcmode="lin" valueType="num">
                                      <p:cBhvr>
                                        <p:cTn id="28" dur="500"/>
                                        <p:tgtEl>
                                          <p:spTgt spid="4098"/>
                                        </p:tgtEl>
                                        <p:attrNameLst>
                                          <p:attrName>ppt_h</p:attrName>
                                        </p:attrNameLst>
                                      </p:cBhvr>
                                      <p:tavLst>
                                        <p:tav tm="0">
                                          <p:val>
                                            <p:strVal val="ppt_h"/>
                                          </p:val>
                                        </p:tav>
                                        <p:tav tm="100000">
                                          <p:val>
                                            <p:fltVal val="0"/>
                                          </p:val>
                                        </p:tav>
                                      </p:tavLst>
                                    </p:anim>
                                    <p:animEffect transition="out" filter="fade">
                                      <p:cBhvr>
                                        <p:cTn id="29" dur="500"/>
                                        <p:tgtEl>
                                          <p:spTgt spid="4098"/>
                                        </p:tgtEl>
                                      </p:cBhvr>
                                    </p:animEffect>
                                    <p:set>
                                      <p:cBhvr>
                                        <p:cTn id="30" dur="1" fill="hold">
                                          <p:stCondLst>
                                            <p:cond delay="499"/>
                                          </p:stCondLst>
                                        </p:cTn>
                                        <p:tgtEl>
                                          <p:spTgt spid="4098"/>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5174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rIns="72000">
            <a:spAutoFit/>
          </a:bodyPr>
          <a:lstStyle/>
          <a:p>
            <a:pPr marL="442913" indent="-442913" algn="just"/>
            <a:r>
              <a:rPr lang="en-US" sz="3200" b="1" spc="-150" dirty="0" smtClean="0">
                <a:solidFill>
                  <a:srgbClr val="FF0000"/>
                </a:solidFill>
                <a:latin typeface="Arial" panose="020B0604020202020204" pitchFamily="34" charset="0"/>
                <a:cs typeface="Arial" panose="020B0604020202020204" pitchFamily="34" charset="0"/>
              </a:rPr>
              <a:t>5	</a:t>
            </a:r>
            <a:r>
              <a:rPr lang="en-US" sz="3200" b="1" spc="-150" dirty="0">
                <a:solidFill>
                  <a:srgbClr val="FF0000"/>
                </a:solidFill>
                <a:latin typeface="Arial" panose="020B0604020202020204" pitchFamily="34" charset="0"/>
                <a:cs typeface="Arial" panose="020B0604020202020204" pitchFamily="34" charset="0"/>
              </a:rPr>
              <a:t>Choose the best answer.</a:t>
            </a:r>
          </a:p>
        </p:txBody>
      </p:sp>
      <p:sp>
        <p:nvSpPr>
          <p:cNvPr id="4" name="Oval 3"/>
          <p:cNvSpPr/>
          <p:nvPr/>
        </p:nvSpPr>
        <p:spPr>
          <a:xfrm>
            <a:off x="5580112" y="1484784"/>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70296" y="2708920"/>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520" y="3532852"/>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35868" y="4738160"/>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3323" y="5947548"/>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637520"/>
            <a:ext cx="9144000" cy="6247864"/>
          </a:xfrm>
          <a:prstGeom prst="rect">
            <a:avLst/>
          </a:prstGeom>
        </p:spPr>
        <p:txBody>
          <a:bodyPr wrap="square" rIns="36000">
            <a:spAutoFit/>
          </a:bodyPr>
          <a:lstStyle/>
          <a:p>
            <a:pPr marL="442913" indent="-442913">
              <a:lnSpc>
                <a:spcPts val="3200"/>
              </a:lnSpc>
            </a:pPr>
            <a:r>
              <a:rPr lang="en-US" sz="2800" b="1" dirty="0" smtClean="0">
                <a:solidFill>
                  <a:schemeClr val="bg1"/>
                </a:solidFill>
                <a:latin typeface="Arial" panose="020B0604020202020204" pitchFamily="34" charset="0"/>
                <a:cs typeface="Arial" panose="020B0604020202020204" pitchFamily="34" charset="0"/>
              </a:rPr>
              <a:t>1. We’ve </a:t>
            </a:r>
            <a:r>
              <a:rPr lang="en-US" sz="2800" b="1" dirty="0">
                <a:solidFill>
                  <a:schemeClr val="bg1"/>
                </a:solidFill>
                <a:latin typeface="Arial" panose="020B0604020202020204" pitchFamily="34" charset="0"/>
                <a:cs typeface="Arial" panose="020B0604020202020204" pitchFamily="34" charset="0"/>
              </a:rPr>
              <a:t>decided _______ in Ho Chi Minh City </a:t>
            </a:r>
            <a:r>
              <a:rPr lang="en-US" sz="2800" b="1" dirty="0" smtClean="0">
                <a:solidFill>
                  <a:schemeClr val="bg1"/>
                </a:solidFill>
                <a:latin typeface="Arial" panose="020B0604020202020204" pitchFamily="34" charset="0"/>
                <a:cs typeface="Arial" panose="020B0604020202020204" pitchFamily="34" charset="0"/>
              </a:rPr>
              <a:t>for three </a:t>
            </a:r>
            <a:r>
              <a:rPr lang="en-US" sz="2800" b="1" dirty="0">
                <a:solidFill>
                  <a:schemeClr val="bg1"/>
                </a:solidFill>
                <a:latin typeface="Arial" panose="020B0604020202020204" pitchFamily="34" charset="0"/>
                <a:cs typeface="Arial" panose="020B0604020202020204" pitchFamily="34" charset="0"/>
              </a:rPr>
              <a:t>more </a:t>
            </a:r>
            <a:r>
              <a:rPr lang="en-US" sz="2800" b="1" dirty="0" smtClean="0">
                <a:solidFill>
                  <a:schemeClr val="bg1"/>
                </a:solidFill>
                <a:latin typeface="Arial" panose="020B0604020202020204" pitchFamily="34" charset="0"/>
                <a:cs typeface="Arial" panose="020B0604020202020204" pitchFamily="34" charset="0"/>
              </a:rPr>
              <a:t>days.</a:t>
            </a:r>
          </a:p>
          <a:p>
            <a:pPr indent="354013">
              <a:lnSpc>
                <a:spcPts val="3200"/>
              </a:lnSpc>
              <a:tabLst>
                <a:tab pos="2773363" algn="l"/>
                <a:tab pos="5648325" algn="l"/>
              </a:tabLst>
            </a:pPr>
            <a:r>
              <a:rPr lang="en-US" sz="2800" b="1" dirty="0" smtClean="0">
                <a:solidFill>
                  <a:schemeClr val="bg1"/>
                </a:solidFill>
                <a:latin typeface="Arial" panose="020B0604020202020204" pitchFamily="34" charset="0"/>
                <a:cs typeface="Arial" panose="020B0604020202020204" pitchFamily="34" charset="0"/>
              </a:rPr>
              <a:t>a. stay 	b</a:t>
            </a:r>
            <a:r>
              <a:rPr lang="en-US" sz="2800" b="1" dirty="0">
                <a:solidFill>
                  <a:schemeClr val="bg1"/>
                </a:solidFill>
                <a:latin typeface="Arial" panose="020B0604020202020204" pitchFamily="34" charset="0"/>
                <a:cs typeface="Arial" panose="020B0604020202020204" pitchFamily="34" charset="0"/>
              </a:rPr>
              <a:t>. staying </a:t>
            </a:r>
            <a:r>
              <a:rPr lang="en-US" sz="2800" b="1" dirty="0" smtClean="0">
                <a:solidFill>
                  <a:schemeClr val="bg1"/>
                </a:solidFill>
                <a:latin typeface="Arial" panose="020B0604020202020204" pitchFamily="34" charset="0"/>
                <a:cs typeface="Arial" panose="020B0604020202020204" pitchFamily="34" charset="0"/>
              </a:rPr>
              <a:t>	c</a:t>
            </a:r>
            <a:r>
              <a:rPr lang="en-US" sz="2800" b="1" dirty="0">
                <a:solidFill>
                  <a:schemeClr val="bg1"/>
                </a:solidFill>
                <a:latin typeface="Arial" panose="020B0604020202020204" pitchFamily="34" charset="0"/>
                <a:cs typeface="Arial" panose="020B0604020202020204" pitchFamily="34" charset="0"/>
              </a:rPr>
              <a:t>. to </a:t>
            </a:r>
            <a:r>
              <a:rPr lang="en-US" sz="2800" b="1" dirty="0" smtClean="0">
                <a:solidFill>
                  <a:schemeClr val="bg1"/>
                </a:solidFill>
                <a:latin typeface="Arial" panose="020B0604020202020204" pitchFamily="34" charset="0"/>
                <a:cs typeface="Arial" panose="020B0604020202020204" pitchFamily="34" charset="0"/>
              </a:rPr>
              <a:t>stay</a:t>
            </a:r>
          </a:p>
          <a:p>
            <a:pPr marL="442913" indent="-442913">
              <a:lnSpc>
                <a:spcPts val="3200"/>
              </a:lnSpc>
            </a:pPr>
            <a:r>
              <a:rPr lang="en-US" sz="2800" b="1" dirty="0" smtClean="0">
                <a:solidFill>
                  <a:schemeClr val="bg1"/>
                </a:solidFill>
                <a:latin typeface="Arial" panose="020B0604020202020204" pitchFamily="34" charset="0"/>
                <a:cs typeface="Arial" panose="020B0604020202020204" pitchFamily="34" charset="0"/>
              </a:rPr>
              <a:t>2</a:t>
            </a:r>
            <a:r>
              <a:rPr lang="en-US" sz="2800" b="1" dirty="0">
                <a:solidFill>
                  <a:schemeClr val="bg1"/>
                </a:solidFill>
                <a:latin typeface="Arial" panose="020B0604020202020204" pitchFamily="34" charset="0"/>
                <a:cs typeface="Arial" panose="020B0604020202020204" pitchFamily="34" charset="0"/>
              </a:rPr>
              <a:t>. Do you want _______ a mobile phone </a:t>
            </a:r>
            <a:r>
              <a:rPr lang="en-US" sz="2800" b="1" dirty="0" smtClean="0">
                <a:solidFill>
                  <a:schemeClr val="bg1"/>
                </a:solidFill>
                <a:latin typeface="Arial" panose="020B0604020202020204" pitchFamily="34" charset="0"/>
                <a:cs typeface="Arial" panose="020B0604020202020204" pitchFamily="34" charset="0"/>
              </a:rPr>
              <a:t>battery that </a:t>
            </a:r>
            <a:r>
              <a:rPr lang="en-US" sz="2800" b="1" dirty="0">
                <a:solidFill>
                  <a:schemeClr val="bg1"/>
                </a:solidFill>
                <a:latin typeface="Arial" panose="020B0604020202020204" pitchFamily="34" charset="0"/>
                <a:cs typeface="Arial" panose="020B0604020202020204" pitchFamily="34" charset="0"/>
              </a:rPr>
              <a:t>uses solar </a:t>
            </a:r>
            <a:r>
              <a:rPr lang="en-US" sz="2800" b="1" dirty="0" smtClean="0">
                <a:solidFill>
                  <a:schemeClr val="bg1"/>
                </a:solidFill>
                <a:latin typeface="Arial" panose="020B0604020202020204" pitchFamily="34" charset="0"/>
                <a:cs typeface="Arial" panose="020B0604020202020204" pitchFamily="34" charset="0"/>
              </a:rPr>
              <a:t>energy?</a:t>
            </a:r>
          </a:p>
          <a:p>
            <a:pPr indent="354013">
              <a:lnSpc>
                <a:spcPts val="3200"/>
              </a:lnSpc>
              <a:tabLst>
                <a:tab pos="2773363" algn="l"/>
                <a:tab pos="5648325" algn="l"/>
              </a:tabLst>
            </a:pPr>
            <a:r>
              <a:rPr lang="en-US" sz="2800" b="1" dirty="0" smtClean="0">
                <a:solidFill>
                  <a:schemeClr val="bg1"/>
                </a:solidFill>
                <a:latin typeface="Arial" panose="020B0604020202020204" pitchFamily="34" charset="0"/>
                <a:cs typeface="Arial" panose="020B0604020202020204" pitchFamily="34" charset="0"/>
              </a:rPr>
              <a:t>a</a:t>
            </a:r>
            <a:r>
              <a:rPr lang="en-US" sz="2800" b="1" dirty="0">
                <a:solidFill>
                  <a:schemeClr val="bg1"/>
                </a:solidFill>
                <a:latin typeface="Arial" panose="020B0604020202020204" pitchFamily="34" charset="0"/>
                <a:cs typeface="Arial" panose="020B0604020202020204" pitchFamily="34" charset="0"/>
              </a:rPr>
              <a:t>. having </a:t>
            </a:r>
            <a:r>
              <a:rPr lang="en-US" sz="2800" b="1" dirty="0" smtClean="0">
                <a:solidFill>
                  <a:schemeClr val="bg1"/>
                </a:solidFill>
                <a:latin typeface="Arial" panose="020B0604020202020204" pitchFamily="34" charset="0"/>
                <a:cs typeface="Arial" panose="020B0604020202020204" pitchFamily="34" charset="0"/>
              </a:rPr>
              <a:t>	b</a:t>
            </a:r>
            <a:r>
              <a:rPr lang="en-US" sz="2800" b="1" dirty="0">
                <a:solidFill>
                  <a:schemeClr val="bg1"/>
                </a:solidFill>
                <a:latin typeface="Arial" panose="020B0604020202020204" pitchFamily="34" charset="0"/>
                <a:cs typeface="Arial" panose="020B0604020202020204" pitchFamily="34" charset="0"/>
              </a:rPr>
              <a:t>. to have </a:t>
            </a:r>
            <a:r>
              <a:rPr lang="en-US" sz="2800" b="1" dirty="0" smtClean="0">
                <a:solidFill>
                  <a:schemeClr val="bg1"/>
                </a:solidFill>
                <a:latin typeface="Arial" panose="020B0604020202020204" pitchFamily="34" charset="0"/>
                <a:cs typeface="Arial" panose="020B0604020202020204" pitchFamily="34" charset="0"/>
              </a:rPr>
              <a:t>	c</a:t>
            </a:r>
            <a:r>
              <a:rPr lang="en-US" sz="2800" b="1" dirty="0">
                <a:solidFill>
                  <a:schemeClr val="bg1"/>
                </a:solidFill>
                <a:latin typeface="Arial" panose="020B0604020202020204" pitchFamily="34" charset="0"/>
                <a:cs typeface="Arial" panose="020B0604020202020204" pitchFamily="34" charset="0"/>
              </a:rPr>
              <a:t>. has</a:t>
            </a:r>
          </a:p>
          <a:p>
            <a:pPr>
              <a:lnSpc>
                <a:spcPts val="3200"/>
              </a:lnSpc>
            </a:pPr>
            <a:r>
              <a:rPr lang="en-US" sz="2800" b="1" dirty="0" smtClean="0">
                <a:solidFill>
                  <a:schemeClr val="bg1"/>
                </a:solidFill>
                <a:latin typeface="Arial" panose="020B0604020202020204" pitchFamily="34" charset="0"/>
                <a:cs typeface="Arial" panose="020B0604020202020204" pitchFamily="34" charset="0"/>
              </a:rPr>
              <a:t>3</a:t>
            </a:r>
            <a:r>
              <a:rPr lang="en-US" sz="2800" b="1" dirty="0">
                <a:solidFill>
                  <a:schemeClr val="bg1"/>
                </a:solidFill>
                <a:latin typeface="Arial" panose="020B0604020202020204" pitchFamily="34" charset="0"/>
                <a:cs typeface="Arial" panose="020B0604020202020204" pitchFamily="34" charset="0"/>
              </a:rPr>
              <a:t>. They chose _______ the bus </a:t>
            </a:r>
            <a:r>
              <a:rPr lang="en-US" sz="2800" b="1" dirty="0" smtClean="0">
                <a:solidFill>
                  <a:schemeClr val="bg1"/>
                </a:solidFill>
                <a:latin typeface="Arial" panose="020B0604020202020204" pitchFamily="34" charset="0"/>
                <a:cs typeface="Arial" panose="020B0604020202020204" pitchFamily="34" charset="0"/>
              </a:rPr>
              <a:t>there.</a:t>
            </a:r>
          </a:p>
          <a:p>
            <a:pPr indent="354013">
              <a:lnSpc>
                <a:spcPts val="3200"/>
              </a:lnSpc>
              <a:tabLst>
                <a:tab pos="2773363" algn="l"/>
                <a:tab pos="5648325" algn="l"/>
              </a:tabLst>
            </a:pPr>
            <a:r>
              <a:rPr lang="en-US" sz="2800" b="1" dirty="0">
                <a:solidFill>
                  <a:schemeClr val="bg1"/>
                </a:solidFill>
                <a:latin typeface="Arial" panose="020B0604020202020204" pitchFamily="34" charset="0"/>
                <a:cs typeface="Arial" panose="020B0604020202020204" pitchFamily="34" charset="0"/>
              </a:rPr>
              <a:t>a. to take </a:t>
            </a:r>
            <a:r>
              <a:rPr lang="en-US" sz="2800" b="1" dirty="0" smtClean="0">
                <a:solidFill>
                  <a:schemeClr val="bg1"/>
                </a:solidFill>
                <a:latin typeface="Arial" panose="020B0604020202020204" pitchFamily="34" charset="0"/>
                <a:cs typeface="Arial" panose="020B0604020202020204" pitchFamily="34" charset="0"/>
              </a:rPr>
              <a:t>	b</a:t>
            </a:r>
            <a:r>
              <a:rPr lang="en-US" sz="2800" b="1" dirty="0">
                <a:solidFill>
                  <a:schemeClr val="bg1"/>
                </a:solidFill>
                <a:latin typeface="Arial" panose="020B0604020202020204" pitchFamily="34" charset="0"/>
                <a:cs typeface="Arial" panose="020B0604020202020204" pitchFamily="34" charset="0"/>
              </a:rPr>
              <a:t>. will take </a:t>
            </a:r>
            <a:r>
              <a:rPr lang="en-US" sz="2800" b="1" dirty="0" smtClean="0">
                <a:solidFill>
                  <a:schemeClr val="bg1"/>
                </a:solidFill>
                <a:latin typeface="Arial" panose="020B0604020202020204" pitchFamily="34" charset="0"/>
                <a:cs typeface="Arial" panose="020B0604020202020204" pitchFamily="34" charset="0"/>
              </a:rPr>
              <a:t>	c</a:t>
            </a:r>
            <a:r>
              <a:rPr lang="en-US" sz="2800" b="1" dirty="0">
                <a:solidFill>
                  <a:schemeClr val="bg1"/>
                </a:solidFill>
                <a:latin typeface="Arial" panose="020B0604020202020204" pitchFamily="34" charset="0"/>
                <a:cs typeface="Arial" panose="020B0604020202020204" pitchFamily="34" charset="0"/>
              </a:rPr>
              <a:t>. taking</a:t>
            </a:r>
          </a:p>
          <a:p>
            <a:pPr marL="354013" indent="-354013">
              <a:lnSpc>
                <a:spcPts val="3200"/>
              </a:lnSpc>
            </a:pPr>
            <a:r>
              <a:rPr lang="en-US" sz="2800" b="1" dirty="0" smtClean="0">
                <a:solidFill>
                  <a:schemeClr val="bg1"/>
                </a:solidFill>
                <a:latin typeface="Arial" panose="020B0604020202020204" pitchFamily="34" charset="0"/>
                <a:cs typeface="Arial" panose="020B0604020202020204" pitchFamily="34" charset="0"/>
              </a:rPr>
              <a:t>4</a:t>
            </a:r>
            <a:r>
              <a:rPr lang="en-US" sz="2800" b="1" dirty="0">
                <a:solidFill>
                  <a:schemeClr val="bg1"/>
                </a:solidFill>
                <a:latin typeface="Arial" panose="020B0604020202020204" pitchFamily="34" charset="0"/>
                <a:cs typeface="Arial" panose="020B0604020202020204" pitchFamily="34" charset="0"/>
              </a:rPr>
              <a:t>. I tried _______ you lots of times but couldn’t </a:t>
            </a:r>
            <a:r>
              <a:rPr lang="en-US" sz="2800" b="1" dirty="0" smtClean="0">
                <a:solidFill>
                  <a:schemeClr val="bg1"/>
                </a:solidFill>
                <a:latin typeface="Arial" panose="020B0604020202020204" pitchFamily="34" charset="0"/>
                <a:cs typeface="Arial" panose="020B0604020202020204" pitchFamily="34" charset="0"/>
              </a:rPr>
              <a:t>get through.</a:t>
            </a:r>
          </a:p>
          <a:p>
            <a:pPr indent="354013">
              <a:lnSpc>
                <a:spcPts val="3200"/>
              </a:lnSpc>
              <a:tabLst>
                <a:tab pos="2773363" algn="l"/>
                <a:tab pos="5648325" algn="l"/>
              </a:tabLst>
            </a:pPr>
            <a:r>
              <a:rPr lang="en-US" sz="2800" b="1" dirty="0">
                <a:solidFill>
                  <a:schemeClr val="bg1"/>
                </a:solidFill>
                <a:latin typeface="Arial" panose="020B0604020202020204" pitchFamily="34" charset="0"/>
                <a:cs typeface="Arial" panose="020B0604020202020204" pitchFamily="34" charset="0"/>
              </a:rPr>
              <a:t>a. called </a:t>
            </a:r>
            <a:r>
              <a:rPr lang="en-US" sz="2800" b="1" dirty="0" smtClean="0">
                <a:solidFill>
                  <a:schemeClr val="bg1"/>
                </a:solidFill>
                <a:latin typeface="Arial" panose="020B0604020202020204" pitchFamily="34" charset="0"/>
                <a:cs typeface="Arial" panose="020B0604020202020204" pitchFamily="34" charset="0"/>
              </a:rPr>
              <a:t>	b</a:t>
            </a:r>
            <a:r>
              <a:rPr lang="en-US" sz="2800" b="1" dirty="0">
                <a:solidFill>
                  <a:schemeClr val="bg1"/>
                </a:solidFill>
                <a:latin typeface="Arial" panose="020B0604020202020204" pitchFamily="34" charset="0"/>
                <a:cs typeface="Arial" panose="020B0604020202020204" pitchFamily="34" charset="0"/>
              </a:rPr>
              <a:t>. call </a:t>
            </a:r>
            <a:r>
              <a:rPr lang="en-US" sz="2800" b="1" dirty="0" smtClean="0">
                <a:solidFill>
                  <a:schemeClr val="bg1"/>
                </a:solidFill>
                <a:latin typeface="Arial" panose="020B0604020202020204" pitchFamily="34" charset="0"/>
                <a:cs typeface="Arial" panose="020B0604020202020204" pitchFamily="34" charset="0"/>
              </a:rPr>
              <a:t>	c</a:t>
            </a:r>
            <a:r>
              <a:rPr lang="en-US" sz="2800" b="1" dirty="0">
                <a:solidFill>
                  <a:schemeClr val="bg1"/>
                </a:solidFill>
                <a:latin typeface="Arial" panose="020B0604020202020204" pitchFamily="34" charset="0"/>
                <a:cs typeface="Arial" panose="020B0604020202020204" pitchFamily="34" charset="0"/>
              </a:rPr>
              <a:t>. to call</a:t>
            </a:r>
          </a:p>
          <a:p>
            <a:pPr marL="354013" indent="-354013">
              <a:lnSpc>
                <a:spcPts val="3200"/>
              </a:lnSpc>
            </a:pPr>
            <a:r>
              <a:rPr lang="en-US" sz="2800" b="1" dirty="0" smtClean="0">
                <a:solidFill>
                  <a:schemeClr val="bg1"/>
                </a:solidFill>
                <a:latin typeface="Arial" panose="020B0604020202020204" pitchFamily="34" charset="0"/>
                <a:cs typeface="Arial" panose="020B0604020202020204" pitchFamily="34" charset="0"/>
              </a:rPr>
              <a:t>5</a:t>
            </a:r>
            <a:r>
              <a:rPr lang="en-US" sz="2800" b="1" dirty="0">
                <a:solidFill>
                  <a:schemeClr val="bg1"/>
                </a:solidFill>
                <a:latin typeface="Arial" panose="020B0604020202020204" pitchFamily="34" charset="0"/>
                <a:cs typeface="Arial" panose="020B0604020202020204" pitchFamily="34" charset="0"/>
              </a:rPr>
              <a:t>. I think in the future many people will </a:t>
            </a:r>
            <a:r>
              <a:rPr lang="en-US" sz="2800" b="1" dirty="0" smtClean="0">
                <a:solidFill>
                  <a:schemeClr val="bg1"/>
                </a:solidFill>
                <a:latin typeface="Arial" panose="020B0604020202020204" pitchFamily="34" charset="0"/>
                <a:cs typeface="Arial" panose="020B0604020202020204" pitchFamily="34" charset="0"/>
              </a:rPr>
              <a:t>prefer ______ </a:t>
            </a:r>
            <a:r>
              <a:rPr lang="en-US" sz="2800" b="1" dirty="0">
                <a:solidFill>
                  <a:schemeClr val="bg1"/>
                </a:solidFill>
                <a:latin typeface="Arial" panose="020B0604020202020204" pitchFamily="34" charset="0"/>
                <a:cs typeface="Arial" panose="020B0604020202020204" pitchFamily="34" charset="0"/>
              </a:rPr>
              <a:t>by using social </a:t>
            </a:r>
            <a:r>
              <a:rPr lang="en-US" sz="2800" b="1" dirty="0" smtClean="0">
                <a:solidFill>
                  <a:schemeClr val="bg1"/>
                </a:solidFill>
                <a:latin typeface="Arial" panose="020B0604020202020204" pitchFamily="34" charset="0"/>
                <a:cs typeface="Arial" panose="020B0604020202020204" pitchFamily="34" charset="0"/>
              </a:rPr>
              <a:t>media.</a:t>
            </a:r>
          </a:p>
          <a:p>
            <a:pPr indent="354013">
              <a:lnSpc>
                <a:spcPts val="3200"/>
              </a:lnSpc>
              <a:tabLst>
                <a:tab pos="2773363" algn="l"/>
                <a:tab pos="5648325" algn="l"/>
              </a:tabLst>
            </a:pPr>
            <a:r>
              <a:rPr lang="en-US" sz="2800" b="1" dirty="0" smtClean="0">
                <a:solidFill>
                  <a:schemeClr val="bg1"/>
                </a:solidFill>
                <a:latin typeface="Arial" panose="020B0604020202020204" pitchFamily="34" charset="0"/>
                <a:cs typeface="Arial" panose="020B0604020202020204" pitchFamily="34" charset="0"/>
              </a:rPr>
              <a:t>a. to </a:t>
            </a:r>
            <a:r>
              <a:rPr lang="en-US" sz="2800" b="1" dirty="0">
                <a:solidFill>
                  <a:schemeClr val="bg1"/>
                </a:solidFill>
                <a:latin typeface="Arial" panose="020B0604020202020204" pitchFamily="34" charset="0"/>
                <a:cs typeface="Arial" panose="020B0604020202020204" pitchFamily="34" charset="0"/>
              </a:rPr>
              <a:t>communicate </a:t>
            </a:r>
            <a:r>
              <a:rPr lang="en-US" sz="2800" b="1" dirty="0" smtClean="0">
                <a:solidFill>
                  <a:schemeClr val="bg1"/>
                </a:solidFill>
                <a:latin typeface="Arial" panose="020B0604020202020204" pitchFamily="34" charset="0"/>
                <a:cs typeface="Arial" panose="020B0604020202020204" pitchFamily="34" charset="0"/>
              </a:rPr>
              <a:t>	</a:t>
            </a:r>
            <a:r>
              <a:rPr lang="en-US" sz="2800" b="1" spc="-50" dirty="0" smtClean="0">
                <a:solidFill>
                  <a:schemeClr val="bg1"/>
                </a:solidFill>
                <a:latin typeface="Arial" panose="020B0604020202020204" pitchFamily="34" charset="0"/>
                <a:cs typeface="Arial" panose="020B0604020202020204" pitchFamily="34" charset="0"/>
              </a:rPr>
              <a:t>b</a:t>
            </a:r>
            <a:r>
              <a:rPr lang="en-US" sz="2800" b="1" spc="-50" dirty="0">
                <a:solidFill>
                  <a:schemeClr val="bg1"/>
                </a:solidFill>
                <a:latin typeface="Arial" panose="020B0604020202020204" pitchFamily="34" charset="0"/>
                <a:cs typeface="Arial" panose="020B0604020202020204" pitchFamily="34" charset="0"/>
              </a:rPr>
              <a:t>. will </a:t>
            </a:r>
            <a:r>
              <a:rPr lang="en-US" sz="2800" b="1" spc="-50" dirty="0" smtClean="0">
                <a:solidFill>
                  <a:schemeClr val="bg1"/>
                </a:solidFill>
                <a:latin typeface="Arial" panose="020B0604020202020204" pitchFamily="34" charset="0"/>
                <a:cs typeface="Arial" panose="020B0604020202020204" pitchFamily="34" charset="0"/>
              </a:rPr>
              <a:t>communicate</a:t>
            </a:r>
          </a:p>
          <a:p>
            <a:pPr indent="354013">
              <a:lnSpc>
                <a:spcPts val="3200"/>
              </a:lnSpc>
              <a:tabLst>
                <a:tab pos="2773363" algn="l"/>
                <a:tab pos="5648325" algn="l"/>
              </a:tabLst>
            </a:pPr>
            <a:r>
              <a:rPr lang="en-US" sz="2800" b="1" dirty="0" smtClean="0">
                <a:solidFill>
                  <a:schemeClr val="bg1"/>
                </a:solidFill>
                <a:latin typeface="Arial" panose="020B0604020202020204" pitchFamily="34" charset="0"/>
                <a:cs typeface="Arial" panose="020B0604020202020204" pitchFamily="34" charset="0"/>
              </a:rPr>
              <a:t>c</a:t>
            </a:r>
            <a:r>
              <a:rPr lang="en-US" sz="2800" b="1" dirty="0">
                <a:solidFill>
                  <a:schemeClr val="bg1"/>
                </a:solidFill>
                <a:latin typeface="Arial" panose="020B0604020202020204" pitchFamily="34" charset="0"/>
                <a:cs typeface="Arial" panose="020B0604020202020204" pitchFamily="34" charset="0"/>
              </a:rPr>
              <a:t>. communicate</a:t>
            </a:r>
          </a:p>
        </p:txBody>
      </p:sp>
    </p:spTree>
    <p:extLst>
      <p:ext uri="{BB962C8B-B14F-4D97-AF65-F5344CB8AC3E}">
        <p14:creationId xmlns:p14="http://schemas.microsoft.com/office/powerpoint/2010/main" val="120968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42913" indent="-442913" algn="just">
              <a:lnSpc>
                <a:spcPts val="3800"/>
              </a:lnSpc>
            </a:pPr>
            <a:r>
              <a:rPr lang="en-US" sz="3200" b="1" spc="-50" dirty="0">
                <a:solidFill>
                  <a:srgbClr val="FFFF00"/>
                </a:solidFill>
                <a:latin typeface="Arial" panose="020B0604020202020204" pitchFamily="34" charset="0"/>
                <a:cs typeface="Arial" panose="020B0604020202020204" pitchFamily="34" charset="0"/>
              </a:rPr>
              <a:t>6. The Dream List. Imagine we are in the year 2050. Work in pairs and select three ways of communication that you think will be most common. Then make the list longer by sharing your ideas with another pair using full sentences</a:t>
            </a:r>
            <a:r>
              <a:rPr lang="en-US" sz="3200" b="1" spc="-50" dirty="0" smtClean="0">
                <a:solidFill>
                  <a:srgbClr val="FFFF00"/>
                </a:solidFill>
                <a:latin typeface="Arial" panose="020B0604020202020204" pitchFamily="34" charset="0"/>
                <a:cs typeface="Arial" panose="020B0604020202020204" pitchFamily="34" charset="0"/>
              </a:rPr>
              <a:t>.</a:t>
            </a:r>
            <a:endParaRPr lang="en-US" sz="3200" b="1" spc="-50" dirty="0">
              <a:solidFill>
                <a:srgbClr val="FFFF00"/>
              </a:solidFill>
              <a:latin typeface="Arial" panose="020B0604020202020204" pitchFamily="34" charset="0"/>
              <a:cs typeface="Arial" panose="020B0604020202020204" pitchFamily="34" charset="0"/>
            </a:endParaRPr>
          </a:p>
        </p:txBody>
      </p:sp>
      <p:sp>
        <p:nvSpPr>
          <p:cNvPr id="2" name="Rectangle 1" hidden="1"/>
          <p:cNvSpPr/>
          <p:nvPr/>
        </p:nvSpPr>
        <p:spPr>
          <a:xfrm>
            <a:off x="0" y="1484784"/>
            <a:ext cx="9144000" cy="2221121"/>
          </a:xfrm>
          <a:prstGeom prst="rect">
            <a:avLst/>
          </a:prstGeom>
        </p:spPr>
        <p:txBody>
          <a:bodyPr wrap="square" lIns="72000" rIns="72000">
            <a:spAutoFit/>
          </a:bodyPr>
          <a:lstStyle/>
          <a:p>
            <a:pPr marL="442913" indent="-442913" algn="just">
              <a:lnSpc>
                <a:spcPts val="3700"/>
              </a:lnSpc>
              <a:spcBef>
                <a:spcPts val="1200"/>
              </a:spcBef>
              <a:spcAft>
                <a:spcPts val="600"/>
              </a:spcAft>
            </a:pPr>
            <a:r>
              <a:rPr lang="en-US" sz="2800" b="1" dirty="0">
                <a:solidFill>
                  <a:srgbClr val="FFFF00"/>
                </a:solidFill>
                <a:latin typeface="Arial" panose="020B0604020202020204" pitchFamily="34" charset="0"/>
                <a:cs typeface="Arial" panose="020B0604020202020204" pitchFamily="34" charset="0"/>
              </a:rPr>
              <a:t>1. People throw rubbish in the street. The </a:t>
            </a:r>
            <a:r>
              <a:rPr lang="en-US" sz="2800" b="1" dirty="0" smtClean="0">
                <a:solidFill>
                  <a:srgbClr val="FFFF00"/>
                </a:solidFill>
                <a:latin typeface="Arial" panose="020B0604020202020204" pitchFamily="34" charset="0"/>
                <a:cs typeface="Arial" panose="020B0604020202020204" pitchFamily="34" charset="0"/>
              </a:rPr>
              <a:t>street doesn’t </a:t>
            </a:r>
            <a:r>
              <a:rPr lang="en-US" sz="2800" b="1" dirty="0">
                <a:solidFill>
                  <a:srgbClr val="FFFF00"/>
                </a:solidFill>
                <a:latin typeface="Arial" panose="020B0604020202020204" pitchFamily="34" charset="0"/>
                <a:cs typeface="Arial" panose="020B0604020202020204" pitchFamily="34" charset="0"/>
              </a:rPr>
              <a:t>look attractive.</a:t>
            </a:r>
          </a:p>
          <a:p>
            <a:pPr marL="442913" indent="-442913" algn="just">
              <a:lnSpc>
                <a:spcPts val="3700"/>
              </a:lnSpc>
              <a:spcBef>
                <a:spcPts val="1200"/>
              </a:spcBef>
              <a:spcAft>
                <a:spcPts val="600"/>
              </a:spcAft>
            </a:pPr>
            <a:r>
              <a:rPr lang="en-US" sz="2800" b="1" dirty="0">
                <a:solidFill>
                  <a:schemeClr val="bg1"/>
                </a:solidFill>
                <a:latin typeface="Arial" panose="020B0604020202020204" pitchFamily="34" charset="0"/>
                <a:cs typeface="Arial" panose="020B0604020202020204" pitchFamily="34" charset="0"/>
              </a:rPr>
              <a:t>→ If people didn’t throw rubbish in the street, it </a:t>
            </a:r>
            <a:r>
              <a:rPr lang="en-US" sz="2800" b="1" dirty="0" smtClean="0">
                <a:solidFill>
                  <a:schemeClr val="bg1"/>
                </a:solidFill>
                <a:latin typeface="Arial" panose="020B0604020202020204" pitchFamily="34" charset="0"/>
                <a:cs typeface="Arial" panose="020B0604020202020204" pitchFamily="34" charset="0"/>
              </a:rPr>
              <a:t>would look </a:t>
            </a:r>
            <a:r>
              <a:rPr lang="en-US" sz="2800" b="1" dirty="0">
                <a:solidFill>
                  <a:schemeClr val="bg1"/>
                </a:solidFill>
                <a:latin typeface="Arial" panose="020B0604020202020204" pitchFamily="34" charset="0"/>
                <a:cs typeface="Arial" panose="020B0604020202020204" pitchFamily="34" charset="0"/>
              </a:rPr>
              <a:t>attractive.</a:t>
            </a:r>
          </a:p>
        </p:txBody>
      </p:sp>
      <p:sp>
        <p:nvSpPr>
          <p:cNvPr id="9" name="Rectangle 8"/>
          <p:cNvSpPr/>
          <p:nvPr/>
        </p:nvSpPr>
        <p:spPr>
          <a:xfrm>
            <a:off x="49600" y="3645024"/>
            <a:ext cx="9108504" cy="1785104"/>
          </a:xfrm>
          <a:prstGeom prst="rect">
            <a:avLst/>
          </a:prstGeom>
        </p:spPr>
        <p:txBody>
          <a:bodyPr wrap="square">
            <a:spAutoFit/>
          </a:bodyPr>
          <a:lstStyle/>
          <a:p>
            <a:pPr marL="442913" lvl="0" indent="-442913" algn="just">
              <a:lnSpc>
                <a:spcPts val="3300"/>
              </a:lnSpc>
            </a:pPr>
            <a:r>
              <a:rPr lang="en-US" sz="3200" b="1" spc="-50" dirty="0">
                <a:latin typeface="Arial" panose="020B0604020202020204" pitchFamily="34" charset="0"/>
                <a:cs typeface="Arial" panose="020B0604020202020204" pitchFamily="34" charset="0"/>
              </a:rPr>
              <a:t>Example: </a:t>
            </a:r>
            <a:endParaRPr lang="en-US" sz="3200" b="1" spc="-50" dirty="0" smtClean="0">
              <a:latin typeface="Arial" panose="020B0604020202020204" pitchFamily="34" charset="0"/>
              <a:cs typeface="Arial" panose="020B0604020202020204" pitchFamily="34" charset="0"/>
            </a:endParaRPr>
          </a:p>
          <a:p>
            <a:pPr marL="442913" lvl="0" indent="-442913" algn="just">
              <a:lnSpc>
                <a:spcPts val="3300"/>
              </a:lnSpc>
            </a:pPr>
            <a:endParaRPr lang="en-US" sz="3200" b="1" spc="-50" dirty="0">
              <a:latin typeface="Arial" panose="020B0604020202020204" pitchFamily="34" charset="0"/>
              <a:cs typeface="Arial" panose="020B0604020202020204" pitchFamily="34" charset="0"/>
            </a:endParaRPr>
          </a:p>
          <a:p>
            <a:pPr marL="442913" lvl="0" indent="-442913" algn="just">
              <a:lnSpc>
                <a:spcPts val="3300"/>
              </a:lnSpc>
            </a:pPr>
            <a:r>
              <a:rPr lang="en-US" sz="3200" b="1" spc="-50" dirty="0" smtClean="0">
                <a:latin typeface="Arial" panose="020B0604020202020204" pitchFamily="34" charset="0"/>
                <a:cs typeface="Arial" panose="020B0604020202020204" pitchFamily="34" charset="0"/>
              </a:rPr>
              <a:t>We’ll </a:t>
            </a:r>
            <a:r>
              <a:rPr lang="en-US" sz="3200" b="1" spc="-50" dirty="0">
                <a:latin typeface="Arial" panose="020B0604020202020204" pitchFamily="34" charset="0"/>
                <a:cs typeface="Arial" panose="020B0604020202020204" pitchFamily="34" charset="0"/>
              </a:rPr>
              <a:t>be using video conferencing in every meeting.</a:t>
            </a:r>
          </a:p>
        </p:txBody>
      </p:sp>
    </p:spTree>
    <p:extLst>
      <p:ext uri="{BB962C8B-B14F-4D97-AF65-F5344CB8AC3E}">
        <p14:creationId xmlns:p14="http://schemas.microsoft.com/office/powerpoint/2010/main" val="29447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0" nodeType="clickEffect">
                                  <p:stCondLst>
                                    <p:cond delay="0"/>
                                  </p:stCondLst>
                                  <p:childTnLst>
                                    <p:anim calcmode="lin" valueType="num">
                                      <p:cBhvr>
                                        <p:cTn id="16" dur="1000"/>
                                        <p:tgtEl>
                                          <p:spTgt spid="2">
                                            <p:txEl>
                                              <p:pRg st="0" end="0"/>
                                            </p:txEl>
                                          </p:spTgt>
                                        </p:tgtEl>
                                        <p:attrNameLst>
                                          <p:attrName>ppt_w</p:attrName>
                                        </p:attrNameLst>
                                      </p:cBhvr>
                                      <p:tavLst>
                                        <p:tav tm="0">
                                          <p:val>
                                            <p:strVal val="ppt_w"/>
                                          </p:val>
                                        </p:tav>
                                        <p:tav tm="100000">
                                          <p:val>
                                            <p:fltVal val="0"/>
                                          </p:val>
                                        </p:tav>
                                      </p:tavLst>
                                    </p:anim>
                                    <p:anim calcmode="lin" valueType="num">
                                      <p:cBhvr>
                                        <p:cTn id="17" dur="1000"/>
                                        <p:tgtEl>
                                          <p:spTgt spid="2">
                                            <p:txEl>
                                              <p:pRg st="0" end="0"/>
                                            </p:txEl>
                                          </p:spTgt>
                                        </p:tgtEl>
                                        <p:attrNameLst>
                                          <p:attrName>ppt_h</p:attrName>
                                        </p:attrNameLst>
                                      </p:cBhvr>
                                      <p:tavLst>
                                        <p:tav tm="0">
                                          <p:val>
                                            <p:strVal val="ppt_h"/>
                                          </p:val>
                                        </p:tav>
                                        <p:tav tm="100000">
                                          <p:val>
                                            <p:fltVal val="0"/>
                                          </p:val>
                                        </p:tav>
                                      </p:tavLst>
                                    </p:anim>
                                    <p:anim calcmode="lin" valueType="num">
                                      <p:cBhvr>
                                        <p:cTn id="18"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19" dur="1000"/>
                                        <p:tgtEl>
                                          <p:spTgt spid="2">
                                            <p:txEl>
                                              <p:pRg st="0" end="0"/>
                                            </p:txEl>
                                          </p:spTgt>
                                        </p:tgtEl>
                                      </p:cBhvr>
                                    </p:animEffect>
                                    <p:set>
                                      <p:cBhvr>
                                        <p:cTn id="20" dur="1" fill="hold">
                                          <p:stCondLst>
                                            <p:cond delay="999"/>
                                          </p:stCondLst>
                                        </p:cTn>
                                        <p:tgtEl>
                                          <p:spTgt spid="2">
                                            <p:txEl>
                                              <p:pRg st="0" end="0"/>
                                            </p:txEl>
                                          </p:spTgt>
                                        </p:tgtEl>
                                        <p:attrNameLst>
                                          <p:attrName>style.visibility</p:attrName>
                                        </p:attrNameLst>
                                      </p:cBhvr>
                                      <p:to>
                                        <p:strVal val="hidden"/>
                                      </p:to>
                                    </p:set>
                                  </p:childTnLst>
                                </p:cTn>
                              </p:par>
                              <p:par>
                                <p:cTn id="21" presetID="31" presetClass="exit" presetSubtype="0" fill="hold" grpId="0" nodeType="withEffect">
                                  <p:stCondLst>
                                    <p:cond delay="0"/>
                                  </p:stCondLst>
                                  <p:childTnLst>
                                    <p:anim calcmode="lin" valueType="num">
                                      <p:cBhvr>
                                        <p:cTn id="22" dur="1000"/>
                                        <p:tgtEl>
                                          <p:spTgt spid="2">
                                            <p:txEl>
                                              <p:pRg st="1" end="1"/>
                                            </p:txEl>
                                          </p:spTgt>
                                        </p:tgtEl>
                                        <p:attrNameLst>
                                          <p:attrName>ppt_w</p:attrName>
                                        </p:attrNameLst>
                                      </p:cBhvr>
                                      <p:tavLst>
                                        <p:tav tm="0">
                                          <p:val>
                                            <p:strVal val="ppt_w"/>
                                          </p:val>
                                        </p:tav>
                                        <p:tav tm="100000">
                                          <p:val>
                                            <p:fltVal val="0"/>
                                          </p:val>
                                        </p:tav>
                                      </p:tavLst>
                                    </p:anim>
                                    <p:anim calcmode="lin" valueType="num">
                                      <p:cBhvr>
                                        <p:cTn id="23" dur="1000"/>
                                        <p:tgtEl>
                                          <p:spTgt spid="2">
                                            <p:txEl>
                                              <p:pRg st="1" end="1"/>
                                            </p:txEl>
                                          </p:spTgt>
                                        </p:tgtEl>
                                        <p:attrNameLst>
                                          <p:attrName>ppt_h</p:attrName>
                                        </p:attrNameLst>
                                      </p:cBhvr>
                                      <p:tavLst>
                                        <p:tav tm="0">
                                          <p:val>
                                            <p:strVal val="ppt_h"/>
                                          </p:val>
                                        </p:tav>
                                        <p:tav tm="100000">
                                          <p:val>
                                            <p:fltVal val="0"/>
                                          </p:val>
                                        </p:tav>
                                      </p:tavLst>
                                    </p:anim>
                                    <p:anim calcmode="lin" valueType="num">
                                      <p:cBhvr>
                                        <p:cTn id="24"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25" dur="1000"/>
                                        <p:tgtEl>
                                          <p:spTgt spid="2">
                                            <p:txEl>
                                              <p:pRg st="1" end="1"/>
                                            </p:txEl>
                                          </p:spTgt>
                                        </p:tgtEl>
                                      </p:cBhvr>
                                    </p:animEffect>
                                    <p:set>
                                      <p:cBhvr>
                                        <p:cTn id="26"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hidden="1"/>
          <p:cNvSpPr/>
          <p:nvPr/>
        </p:nvSpPr>
        <p:spPr>
          <a:xfrm>
            <a:off x="0" y="1484784"/>
            <a:ext cx="9144000" cy="2221121"/>
          </a:xfrm>
          <a:prstGeom prst="rect">
            <a:avLst/>
          </a:prstGeom>
        </p:spPr>
        <p:txBody>
          <a:bodyPr wrap="square" lIns="72000" rIns="72000">
            <a:spAutoFit/>
          </a:bodyPr>
          <a:lstStyle/>
          <a:p>
            <a:pPr marL="442913" indent="-442913" algn="just">
              <a:lnSpc>
                <a:spcPts val="3700"/>
              </a:lnSpc>
              <a:spcBef>
                <a:spcPts val="1200"/>
              </a:spcBef>
              <a:spcAft>
                <a:spcPts val="600"/>
              </a:spcAft>
            </a:pPr>
            <a:r>
              <a:rPr lang="en-US" sz="2800" b="1" dirty="0">
                <a:solidFill>
                  <a:srgbClr val="FFFF00"/>
                </a:solidFill>
                <a:latin typeface="Arial" panose="020B0604020202020204" pitchFamily="34" charset="0"/>
                <a:cs typeface="Arial" panose="020B0604020202020204" pitchFamily="34" charset="0"/>
              </a:rPr>
              <a:t>1. People throw rubbish in the street. The </a:t>
            </a:r>
            <a:r>
              <a:rPr lang="en-US" sz="2800" b="1" dirty="0" smtClean="0">
                <a:solidFill>
                  <a:srgbClr val="FFFF00"/>
                </a:solidFill>
                <a:latin typeface="Arial" panose="020B0604020202020204" pitchFamily="34" charset="0"/>
                <a:cs typeface="Arial" panose="020B0604020202020204" pitchFamily="34" charset="0"/>
              </a:rPr>
              <a:t>street doesn’t </a:t>
            </a:r>
            <a:r>
              <a:rPr lang="en-US" sz="2800" b="1" dirty="0">
                <a:solidFill>
                  <a:srgbClr val="FFFF00"/>
                </a:solidFill>
                <a:latin typeface="Arial" panose="020B0604020202020204" pitchFamily="34" charset="0"/>
                <a:cs typeface="Arial" panose="020B0604020202020204" pitchFamily="34" charset="0"/>
              </a:rPr>
              <a:t>look attractive.</a:t>
            </a:r>
          </a:p>
          <a:p>
            <a:pPr marL="442913" indent="-442913" algn="just">
              <a:lnSpc>
                <a:spcPts val="3700"/>
              </a:lnSpc>
              <a:spcBef>
                <a:spcPts val="1200"/>
              </a:spcBef>
              <a:spcAft>
                <a:spcPts val="600"/>
              </a:spcAft>
            </a:pPr>
            <a:r>
              <a:rPr lang="en-US" sz="2800" b="1" dirty="0">
                <a:solidFill>
                  <a:schemeClr val="bg1"/>
                </a:solidFill>
                <a:latin typeface="Arial" panose="020B0604020202020204" pitchFamily="34" charset="0"/>
                <a:cs typeface="Arial" panose="020B0604020202020204" pitchFamily="34" charset="0"/>
              </a:rPr>
              <a:t>→ If people didn’t throw rubbish in the street, it </a:t>
            </a:r>
            <a:r>
              <a:rPr lang="en-US" sz="2800" b="1" dirty="0" smtClean="0">
                <a:solidFill>
                  <a:schemeClr val="bg1"/>
                </a:solidFill>
                <a:latin typeface="Arial" panose="020B0604020202020204" pitchFamily="34" charset="0"/>
                <a:cs typeface="Arial" panose="020B0604020202020204" pitchFamily="34" charset="0"/>
              </a:rPr>
              <a:t>would look </a:t>
            </a:r>
            <a:r>
              <a:rPr lang="en-US" sz="2800" b="1" dirty="0">
                <a:solidFill>
                  <a:schemeClr val="bg1"/>
                </a:solidFill>
                <a:latin typeface="Arial" panose="020B0604020202020204" pitchFamily="34" charset="0"/>
                <a:cs typeface="Arial" panose="020B0604020202020204" pitchFamily="34" charset="0"/>
              </a:rPr>
              <a:t>attractive.</a:t>
            </a:r>
          </a:p>
        </p:txBody>
      </p:sp>
      <p:sp>
        <p:nvSpPr>
          <p:cNvPr id="5" name="Rectangle 4"/>
          <p:cNvSpPr/>
          <p:nvPr/>
        </p:nvSpPr>
        <p:spPr>
          <a:xfrm>
            <a:off x="0" y="15128"/>
            <a:ext cx="9144000" cy="6940361"/>
          </a:xfrm>
          <a:prstGeom prst="rect">
            <a:avLst/>
          </a:prstGeom>
        </p:spPr>
        <p:txBody>
          <a:bodyPr wrap="square">
            <a:spAutoFit/>
          </a:bodyPr>
          <a:lstStyle/>
          <a:p>
            <a:pPr>
              <a:lnSpc>
                <a:spcPts val="4200"/>
              </a:lnSpc>
              <a:spcBef>
                <a:spcPts val="600"/>
              </a:spcBef>
              <a:spcAft>
                <a:spcPts val="600"/>
              </a:spcAft>
            </a:pPr>
            <a:r>
              <a:rPr lang="en-US" sz="3000" b="1" i="1" dirty="0" smtClean="0">
                <a:solidFill>
                  <a:srgbClr val="00FF00"/>
                </a:solidFill>
                <a:latin typeface="Arial" panose="020B0604020202020204" pitchFamily="34" charset="0"/>
                <a:cs typeface="Arial" panose="020B0604020202020204" pitchFamily="34" charset="0"/>
              </a:rPr>
              <a:t>Model list:</a:t>
            </a:r>
            <a:endParaRPr lang="en-US" sz="3000" b="1" i="1" dirty="0">
              <a:solidFill>
                <a:srgbClr val="00FF00"/>
              </a:solidFill>
              <a:latin typeface="Arial" panose="020B0604020202020204" pitchFamily="34" charset="0"/>
              <a:cs typeface="Arial" panose="020B0604020202020204" pitchFamily="34" charset="0"/>
            </a:endParaRP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 will be using video conference in </a:t>
            </a:r>
            <a:r>
              <a:rPr lang="en-US" sz="3000" b="1" dirty="0" smtClean="0">
                <a:solidFill>
                  <a:schemeClr val="bg1"/>
                </a:solidFill>
                <a:latin typeface="Arial" panose="020B0604020202020204" pitchFamily="34" charset="0"/>
                <a:cs typeface="Arial" panose="020B0604020202020204" pitchFamily="34" charset="0"/>
              </a:rPr>
              <a:t>every meeting</a:t>
            </a:r>
            <a:r>
              <a:rPr lang="en-US" sz="3000" b="1" dirty="0">
                <a:solidFill>
                  <a:schemeClr val="bg1"/>
                </a:solidFill>
                <a:latin typeface="Arial" panose="020B0604020202020204" pitchFamily="34" charset="0"/>
                <a:cs typeface="Arial" panose="020B0604020202020204" pitchFamily="34" charset="0"/>
              </a:rPr>
              <a:t>.</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 will be using telepathy devices regularly.</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 will be using the interactive signs.</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We'll using video chatting in every talking.</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We'll using social media as Facebook and </a:t>
            </a:r>
            <a:r>
              <a:rPr lang="en-US" sz="3000" b="1" dirty="0" smtClean="0">
                <a:solidFill>
                  <a:schemeClr val="bg1"/>
                </a:solidFill>
                <a:latin typeface="Arial" panose="020B0604020202020204" pitchFamily="34" charset="0"/>
                <a:cs typeface="Arial" panose="020B0604020202020204" pitchFamily="34" charset="0"/>
              </a:rPr>
              <a:t>Twitter allow </a:t>
            </a:r>
            <a:r>
              <a:rPr lang="en-US" sz="3000" b="1" dirty="0">
                <a:solidFill>
                  <a:schemeClr val="bg1"/>
                </a:solidFill>
                <a:latin typeface="Arial" panose="020B0604020202020204" pitchFamily="34" charset="0"/>
                <a:cs typeface="Arial" panose="020B0604020202020204" pitchFamily="34" charset="0"/>
              </a:rPr>
              <a:t>users to communicate with networks </a:t>
            </a:r>
            <a:r>
              <a:rPr lang="en-US" sz="3000" b="1" dirty="0" smtClean="0">
                <a:solidFill>
                  <a:schemeClr val="bg1"/>
                </a:solidFill>
                <a:latin typeface="Arial" panose="020B0604020202020204" pitchFamily="34" charset="0"/>
                <a:cs typeface="Arial" panose="020B0604020202020204" pitchFamily="34" charset="0"/>
              </a:rPr>
              <a:t>of people</a:t>
            </a:r>
            <a:r>
              <a:rPr lang="en-US" sz="3000" b="1" dirty="0">
                <a:solidFill>
                  <a:schemeClr val="bg1"/>
                </a:solidFill>
                <a:latin typeface="Arial" panose="020B0604020202020204" pitchFamily="34" charset="0"/>
                <a:cs typeface="Arial" panose="020B0604020202020204" pitchFamily="34" charset="0"/>
              </a:rPr>
              <a:t>.</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spc="-50" dirty="0">
                <a:solidFill>
                  <a:schemeClr val="bg1"/>
                </a:solidFill>
                <a:latin typeface="Arial" panose="020B0604020202020204" pitchFamily="34" charset="0"/>
                <a:cs typeface="Arial" panose="020B0604020202020204" pitchFamily="34" charset="0"/>
              </a:rPr>
              <a:t>We'll using voice over Internet protocol (VoIP) </a:t>
            </a:r>
            <a:r>
              <a:rPr lang="en-US" sz="3000" b="1" spc="-50" dirty="0" smtClean="0">
                <a:solidFill>
                  <a:schemeClr val="bg1"/>
                </a:solidFill>
                <a:latin typeface="Arial" panose="020B0604020202020204" pitchFamily="34" charset="0"/>
                <a:cs typeface="Arial" panose="020B0604020202020204" pitchFamily="34" charset="0"/>
              </a:rPr>
              <a:t>in several </a:t>
            </a:r>
            <a:r>
              <a:rPr lang="en-US" sz="3000" b="1" spc="-50" dirty="0">
                <a:solidFill>
                  <a:schemeClr val="bg1"/>
                </a:solidFill>
                <a:latin typeface="Arial" panose="020B0604020202020204" pitchFamily="34" charset="0"/>
                <a:cs typeface="Arial" panose="020B0604020202020204" pitchFamily="34" charset="0"/>
              </a:rPr>
              <a:t>communication products and services.</a:t>
            </a:r>
          </a:p>
        </p:txBody>
      </p:sp>
    </p:spTree>
    <p:extLst>
      <p:ext uri="{BB962C8B-B14F-4D97-AF65-F5344CB8AC3E}">
        <p14:creationId xmlns:p14="http://schemas.microsoft.com/office/powerpoint/2010/main" val="3621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0" nodeType="clickEffect">
                                  <p:stCondLst>
                                    <p:cond delay="0"/>
                                  </p:stCondLst>
                                  <p:childTnLst>
                                    <p:anim calcmode="lin" valueType="num">
                                      <p:cBhvr>
                                        <p:cTn id="16" dur="1000"/>
                                        <p:tgtEl>
                                          <p:spTgt spid="2">
                                            <p:txEl>
                                              <p:pRg st="0" end="0"/>
                                            </p:txEl>
                                          </p:spTgt>
                                        </p:tgtEl>
                                        <p:attrNameLst>
                                          <p:attrName>ppt_w</p:attrName>
                                        </p:attrNameLst>
                                      </p:cBhvr>
                                      <p:tavLst>
                                        <p:tav tm="0">
                                          <p:val>
                                            <p:strVal val="ppt_w"/>
                                          </p:val>
                                        </p:tav>
                                        <p:tav tm="100000">
                                          <p:val>
                                            <p:fltVal val="0"/>
                                          </p:val>
                                        </p:tav>
                                      </p:tavLst>
                                    </p:anim>
                                    <p:anim calcmode="lin" valueType="num">
                                      <p:cBhvr>
                                        <p:cTn id="17" dur="1000"/>
                                        <p:tgtEl>
                                          <p:spTgt spid="2">
                                            <p:txEl>
                                              <p:pRg st="0" end="0"/>
                                            </p:txEl>
                                          </p:spTgt>
                                        </p:tgtEl>
                                        <p:attrNameLst>
                                          <p:attrName>ppt_h</p:attrName>
                                        </p:attrNameLst>
                                      </p:cBhvr>
                                      <p:tavLst>
                                        <p:tav tm="0">
                                          <p:val>
                                            <p:strVal val="ppt_h"/>
                                          </p:val>
                                        </p:tav>
                                        <p:tav tm="100000">
                                          <p:val>
                                            <p:fltVal val="0"/>
                                          </p:val>
                                        </p:tav>
                                      </p:tavLst>
                                    </p:anim>
                                    <p:anim calcmode="lin" valueType="num">
                                      <p:cBhvr>
                                        <p:cTn id="18"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19" dur="1000"/>
                                        <p:tgtEl>
                                          <p:spTgt spid="2">
                                            <p:txEl>
                                              <p:pRg st="0" end="0"/>
                                            </p:txEl>
                                          </p:spTgt>
                                        </p:tgtEl>
                                      </p:cBhvr>
                                    </p:animEffect>
                                    <p:set>
                                      <p:cBhvr>
                                        <p:cTn id="20" dur="1" fill="hold">
                                          <p:stCondLst>
                                            <p:cond delay="999"/>
                                          </p:stCondLst>
                                        </p:cTn>
                                        <p:tgtEl>
                                          <p:spTgt spid="2">
                                            <p:txEl>
                                              <p:pRg st="0" end="0"/>
                                            </p:txEl>
                                          </p:spTgt>
                                        </p:tgtEl>
                                        <p:attrNameLst>
                                          <p:attrName>style.visibility</p:attrName>
                                        </p:attrNameLst>
                                      </p:cBhvr>
                                      <p:to>
                                        <p:strVal val="hidden"/>
                                      </p:to>
                                    </p:set>
                                  </p:childTnLst>
                                </p:cTn>
                              </p:par>
                              <p:par>
                                <p:cTn id="21" presetID="31" presetClass="exit" presetSubtype="0" fill="hold" grpId="0" nodeType="withEffect">
                                  <p:stCondLst>
                                    <p:cond delay="0"/>
                                  </p:stCondLst>
                                  <p:childTnLst>
                                    <p:anim calcmode="lin" valueType="num">
                                      <p:cBhvr>
                                        <p:cTn id="22" dur="1000"/>
                                        <p:tgtEl>
                                          <p:spTgt spid="2">
                                            <p:txEl>
                                              <p:pRg st="1" end="1"/>
                                            </p:txEl>
                                          </p:spTgt>
                                        </p:tgtEl>
                                        <p:attrNameLst>
                                          <p:attrName>ppt_w</p:attrName>
                                        </p:attrNameLst>
                                      </p:cBhvr>
                                      <p:tavLst>
                                        <p:tav tm="0">
                                          <p:val>
                                            <p:strVal val="ppt_w"/>
                                          </p:val>
                                        </p:tav>
                                        <p:tav tm="100000">
                                          <p:val>
                                            <p:fltVal val="0"/>
                                          </p:val>
                                        </p:tav>
                                      </p:tavLst>
                                    </p:anim>
                                    <p:anim calcmode="lin" valueType="num">
                                      <p:cBhvr>
                                        <p:cTn id="23" dur="1000"/>
                                        <p:tgtEl>
                                          <p:spTgt spid="2">
                                            <p:txEl>
                                              <p:pRg st="1" end="1"/>
                                            </p:txEl>
                                          </p:spTgt>
                                        </p:tgtEl>
                                        <p:attrNameLst>
                                          <p:attrName>ppt_h</p:attrName>
                                        </p:attrNameLst>
                                      </p:cBhvr>
                                      <p:tavLst>
                                        <p:tav tm="0">
                                          <p:val>
                                            <p:strVal val="ppt_h"/>
                                          </p:val>
                                        </p:tav>
                                        <p:tav tm="100000">
                                          <p:val>
                                            <p:fltVal val="0"/>
                                          </p:val>
                                        </p:tav>
                                      </p:tavLst>
                                    </p:anim>
                                    <p:anim calcmode="lin" valueType="num">
                                      <p:cBhvr>
                                        <p:cTn id="24"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25" dur="1000"/>
                                        <p:tgtEl>
                                          <p:spTgt spid="2">
                                            <p:txEl>
                                              <p:pRg st="1" end="1"/>
                                            </p:txEl>
                                          </p:spTgt>
                                        </p:tgtEl>
                                      </p:cBhvr>
                                    </p:animEffect>
                                    <p:set>
                                      <p:cBhvr>
                                        <p:cTn id="26"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left)">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wipe(left)">
                                      <p:cBhvr>
                                        <p:cTn id="46" dur="5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wipe(left)">
                                      <p:cBhvr>
                                        <p:cTn id="51" dur="500"/>
                                        <p:tgtEl>
                                          <p:spTgt spid="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wipe(left)">
                                      <p:cBhvr>
                                        <p:cTn id="56" dur="500"/>
                                        <p:tgtEl>
                                          <p:spTgt spid="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left)">
                                      <p:cBhvr>
                                        <p:cTn id="6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inh nen dong ve ngon nen tinh ye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6633"/>
            <a:ext cx="139999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1013" name="T0000029.AVI">
            <a:hlinkClick r:id="" action="ppaction://media"/>
          </p:cNvPr>
          <p:cNvPicPr>
            <a:picLocks noGrp="1" noRot="1" noChangeAspect="1" noChangeArrowheads="1"/>
          </p:cNvPicPr>
          <p:nvPr>
            <p:ph sz="quarter" idx="3"/>
            <a:videoFile r:link="rId1"/>
          </p:nvPr>
        </p:nvPicPr>
        <p:blipFill>
          <a:blip r:embed="rId6">
            <a:extLst>
              <a:ext uri="{28A0092B-C50C-407E-A947-70E740481C1C}">
                <a14:useLocalDpi xmlns:a14="http://schemas.microsoft.com/office/drawing/2010/main" val="0"/>
              </a:ext>
            </a:extLst>
          </a:blip>
          <a:srcRect/>
          <a:stretch>
            <a:fillRect/>
          </a:stretch>
        </p:blipFill>
        <p:spPr>
          <a:xfrm>
            <a:off x="2474913" y="4973638"/>
            <a:ext cx="0" cy="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2" name="Text Box 7"/>
          <p:cNvSpPr txBox="1">
            <a:spLocks noChangeArrowheads="1"/>
          </p:cNvSpPr>
          <p:nvPr/>
        </p:nvSpPr>
        <p:spPr bwMode="auto">
          <a:xfrm>
            <a:off x="3200400" y="2590800"/>
            <a:ext cx="5334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algn="ctr"/>
            <a:r>
              <a:rPr lang="en-US" sz="1800">
                <a:latin typeface="VNI-Revue" pitchFamily="2" charset="0"/>
              </a:rPr>
              <a:t>+</a:t>
            </a:r>
            <a:endParaRPr lang="en-US" sz="2000">
              <a:solidFill>
                <a:srgbClr val="FF0000"/>
              </a:solidFill>
              <a:latin typeface="VNI-Revue" pitchFamily="2" charset="0"/>
            </a:endParaRPr>
          </a:p>
        </p:txBody>
      </p:sp>
      <p:sp>
        <p:nvSpPr>
          <p:cNvPr id="171016" name="AutoShape 8"/>
          <p:cNvSpPr>
            <a:spLocks noChangeArrowheads="1"/>
          </p:cNvSpPr>
          <p:nvPr/>
        </p:nvSpPr>
        <p:spPr bwMode="auto">
          <a:xfrm>
            <a:off x="107504" y="116632"/>
            <a:ext cx="1676400" cy="1676400"/>
          </a:xfrm>
          <a:prstGeom prst="star32">
            <a:avLst>
              <a:gd name="adj" fmla="val 15278"/>
            </a:avLst>
          </a:prstGeom>
          <a:noFill/>
          <a:ln w="9525" algn="ctr">
            <a:solidFill>
              <a:srgbClr val="FFFF00"/>
            </a:solidFill>
            <a:miter lim="800000"/>
            <a:headEnd/>
            <a:tailEnd/>
          </a:ln>
          <a:effectLst/>
          <a:extLst>
            <a:ext uri="{909E8E84-426E-40DD-AFC4-6F175D3DCCD1}">
              <a14:hiddenFill xmlns:a14="http://schemas.microsoft.com/office/drawing/2010/main">
                <a:gradFill rotWithShape="1">
                  <a:gsLst>
                    <a:gs pos="0">
                      <a:srgbClr val="FFFFFF"/>
                    </a:gs>
                    <a:gs pos="100000">
                      <a:srgbClr val="FFFF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1017" name="WordArt 9"/>
          <p:cNvSpPr>
            <a:spLocks noChangeArrowheads="1" noChangeShapeType="1" noTextEdit="1"/>
          </p:cNvSpPr>
          <p:nvPr/>
        </p:nvSpPr>
        <p:spPr bwMode="auto">
          <a:xfrm>
            <a:off x="2605844" y="767476"/>
            <a:ext cx="5130552" cy="7893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smtClean="0">
                <a:solidFill>
                  <a:srgbClr val="FF00FF"/>
                </a:solidFill>
                <a:effectLst>
                  <a:outerShdw dist="35921" dir="2700000" algn="ctr" rotWithShape="0">
                    <a:srgbClr val="C0C0C0">
                      <a:alpha val="79999"/>
                    </a:srgbClr>
                  </a:outerShdw>
                </a:effectLst>
                <a:latin typeface="Impact"/>
              </a:rPr>
              <a:t> HOMEWORK </a:t>
            </a:r>
            <a:endParaRPr lang="en-US" sz="3600" kern="10" dirty="0">
              <a:solidFill>
                <a:srgbClr val="FF00FF"/>
              </a:solidFill>
              <a:effectLst>
                <a:outerShdw dist="35921" dir="2700000" algn="ctr" rotWithShape="0">
                  <a:srgbClr val="C0C0C0">
                    <a:alpha val="79999"/>
                  </a:srgbClr>
                </a:outerShdw>
              </a:effectLst>
              <a:latin typeface="Impact"/>
            </a:endParaRPr>
          </a:p>
        </p:txBody>
      </p:sp>
      <p:sp>
        <p:nvSpPr>
          <p:cNvPr id="171018" name="Rectangle 10"/>
          <p:cNvSpPr>
            <a:spLocks noChangeArrowheads="1"/>
          </p:cNvSpPr>
          <p:nvPr/>
        </p:nvSpPr>
        <p:spPr bwMode="auto">
          <a:xfrm>
            <a:off x="1600200" y="2743200"/>
            <a:ext cx="8229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Verdana" pitchFamily="34" charset="0"/>
            </a:endParaRPr>
          </a:p>
        </p:txBody>
      </p:sp>
      <p:sp>
        <p:nvSpPr>
          <p:cNvPr id="39946" name="Text Box 11"/>
          <p:cNvSpPr txBox="1">
            <a:spLocks noChangeArrowheads="1"/>
          </p:cNvSpPr>
          <p:nvPr/>
        </p:nvSpPr>
        <p:spPr bwMode="auto">
          <a:xfrm>
            <a:off x="1547664" y="1916832"/>
            <a:ext cx="748883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marL="265113" indent="-265113" algn="just">
              <a:spcBef>
                <a:spcPts val="600"/>
              </a:spcBef>
              <a:spcAft>
                <a:spcPts val="600"/>
              </a:spcAft>
              <a:tabLst>
                <a:tab pos="265113" algn="l"/>
              </a:tabLst>
            </a:pPr>
            <a:r>
              <a:rPr lang="en-US" sz="3200" b="1" dirty="0" smtClean="0">
                <a:solidFill>
                  <a:schemeClr val="tx1">
                    <a:lumMod val="75000"/>
                    <a:lumOff val="25000"/>
                  </a:schemeClr>
                </a:solidFill>
                <a:latin typeface="Arial" pitchFamily="34" charset="0"/>
                <a:cs typeface="Arial" pitchFamily="34" charset="0"/>
              </a:rPr>
              <a:t>-	</a:t>
            </a:r>
            <a:r>
              <a:rPr lang="en-US" sz="3200" b="1" spc="-50" dirty="0" smtClean="0">
                <a:solidFill>
                  <a:schemeClr val="tx1">
                    <a:lumMod val="75000"/>
                    <a:lumOff val="25000"/>
                  </a:schemeClr>
                </a:solidFill>
                <a:latin typeface="Arial" pitchFamily="34" charset="0"/>
                <a:cs typeface="Arial" pitchFamily="34" charset="0"/>
              </a:rPr>
              <a:t>Review the grammar points: </a:t>
            </a:r>
            <a:r>
              <a:rPr lang="en-US" sz="3200" b="1" dirty="0" smtClean="0">
                <a:solidFill>
                  <a:schemeClr val="tx1">
                    <a:lumMod val="75000"/>
                    <a:lumOff val="25000"/>
                  </a:schemeClr>
                </a:solidFill>
                <a:latin typeface="Arial" pitchFamily="34" charset="0"/>
                <a:cs typeface="Arial" pitchFamily="34" charset="0"/>
              </a:rPr>
              <a:t>The Future continuous tense &amp; Verb + to-infinitive</a:t>
            </a:r>
            <a:r>
              <a:rPr lang="en-US" sz="3200" b="1" spc="-50" dirty="0" smtClean="0">
                <a:solidFill>
                  <a:schemeClr val="tx1">
                    <a:lumMod val="75000"/>
                    <a:lumOff val="25000"/>
                  </a:schemeClr>
                </a:solidFill>
                <a:latin typeface="Arial" pitchFamily="34" charset="0"/>
                <a:cs typeface="Arial" pitchFamily="34" charset="0"/>
              </a:rPr>
              <a:t>.</a:t>
            </a:r>
          </a:p>
          <a:p>
            <a:pPr marL="265113" indent="-265113" algn="just">
              <a:spcBef>
                <a:spcPts val="600"/>
              </a:spcBef>
              <a:spcAft>
                <a:spcPts val="600"/>
              </a:spcAft>
              <a:tabLst>
                <a:tab pos="265113" algn="l"/>
              </a:tabLst>
            </a:pPr>
            <a:r>
              <a:rPr lang="en-US" sz="3200" b="1" dirty="0" smtClean="0">
                <a:solidFill>
                  <a:schemeClr val="tx1">
                    <a:lumMod val="75000"/>
                    <a:lumOff val="25000"/>
                  </a:schemeClr>
                </a:solidFill>
                <a:latin typeface="Arial" pitchFamily="34" charset="0"/>
                <a:cs typeface="Arial" pitchFamily="34" charset="0"/>
              </a:rPr>
              <a:t>-	Do </a:t>
            </a:r>
            <a:r>
              <a:rPr lang="en-US" sz="3200" b="1" dirty="0">
                <a:solidFill>
                  <a:schemeClr val="tx1">
                    <a:lumMod val="75000"/>
                    <a:lumOff val="25000"/>
                  </a:schemeClr>
                </a:solidFill>
                <a:latin typeface="Arial" pitchFamily="34" charset="0"/>
                <a:cs typeface="Arial" pitchFamily="34" charset="0"/>
              </a:rPr>
              <a:t>exercises </a:t>
            </a:r>
            <a:r>
              <a:rPr lang="en-US" sz="3200" b="1" dirty="0" smtClean="0">
                <a:solidFill>
                  <a:schemeClr val="tx1">
                    <a:lumMod val="75000"/>
                    <a:lumOff val="25000"/>
                  </a:schemeClr>
                </a:solidFill>
                <a:latin typeface="Arial" pitchFamily="34" charset="0"/>
                <a:cs typeface="Arial" pitchFamily="34" charset="0"/>
              </a:rPr>
              <a:t>B1-6 in </a:t>
            </a:r>
            <a:r>
              <a:rPr lang="en-US" sz="3200" b="1" dirty="0">
                <a:solidFill>
                  <a:schemeClr val="tx1">
                    <a:lumMod val="75000"/>
                    <a:lumOff val="25000"/>
                  </a:schemeClr>
                </a:solidFill>
                <a:latin typeface="Arial" pitchFamily="34" charset="0"/>
                <a:cs typeface="Arial" pitchFamily="34" charset="0"/>
              </a:rPr>
              <a:t>workbook (page </a:t>
            </a:r>
            <a:r>
              <a:rPr lang="en-US" sz="3200" b="1" dirty="0" smtClean="0">
                <a:solidFill>
                  <a:schemeClr val="tx1">
                    <a:lumMod val="75000"/>
                    <a:lumOff val="25000"/>
                  </a:schemeClr>
                </a:solidFill>
                <a:latin typeface="Arial" pitchFamily="34" charset="0"/>
                <a:cs typeface="Arial" pitchFamily="34" charset="0"/>
              </a:rPr>
              <a:t>30, 31)</a:t>
            </a:r>
          </a:p>
          <a:p>
            <a:pPr marL="265113" indent="-265113">
              <a:spcBef>
                <a:spcPts val="600"/>
              </a:spcBef>
              <a:spcAft>
                <a:spcPts val="600"/>
              </a:spcAft>
              <a:buClr>
                <a:srgbClr val="FF0000"/>
              </a:buClr>
            </a:pPr>
            <a:r>
              <a:rPr lang="en-US" sz="3200" b="1" dirty="0" smtClean="0">
                <a:solidFill>
                  <a:schemeClr val="tx1">
                    <a:lumMod val="75000"/>
                    <a:lumOff val="25000"/>
                  </a:schemeClr>
                </a:solidFill>
                <a:latin typeface="Arial" pitchFamily="34" charset="0"/>
                <a:ea typeface="Calibri" pitchFamily="34" charset="0"/>
                <a:cs typeface="Arial" pitchFamily="34" charset="0"/>
                <a:sym typeface="Calibri" pitchFamily="34" charset="0"/>
              </a:rPr>
              <a:t>- Prepare for Unit 10: Communication</a:t>
            </a:r>
            <a:endParaRPr lang="en-US" sz="32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739978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indefinite" fill="hold" grpId="0" nodeType="afterEffect">
                                  <p:stCondLst>
                                    <p:cond delay="0"/>
                                  </p:stCondLst>
                                  <p:childTnLst>
                                    <p:animRot by="21600000">
                                      <p:cBhvr>
                                        <p:cTn id="6" dur="2000" fill="hold"/>
                                        <p:tgtEl>
                                          <p:spTgt spid="1710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71013"/>
                </p:tgtEl>
              </p:cMediaNode>
            </p:video>
          </p:childTnLst>
        </p:cTn>
      </p:par>
    </p:tnLst>
    <p:bldLst>
      <p:bldP spid="1710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971600" y="2276872"/>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6600" b="1" spc="400" dirty="0">
                <a:ln w="28575">
                  <a:solidFill>
                    <a:srgbClr val="FF0000"/>
                  </a:solidFill>
                </a:ln>
                <a:solidFill>
                  <a:srgbClr val="FFFF00"/>
                </a:solidFill>
                <a:latin typeface=".VnAvantH" pitchFamily="34" charset="0"/>
              </a:rPr>
              <a:t>Goodbye!</a:t>
            </a:r>
          </a:p>
          <a:p>
            <a:pPr algn="ctr">
              <a:spcBef>
                <a:spcPct val="50000"/>
              </a:spcBef>
            </a:pPr>
            <a:r>
              <a:rPr lang="en-US" sz="6600" b="1" spc="400" dirty="0">
                <a:ln w="28575">
                  <a:solidFill>
                    <a:schemeClr val="bg1"/>
                  </a:solidFill>
                </a:ln>
                <a:solidFill>
                  <a:srgbClr val="00FF00"/>
                </a:solidFill>
                <a:latin typeface=".VnAvantH" pitchFamily="34" charset="0"/>
              </a:rPr>
              <a:t>See you </a:t>
            </a:r>
            <a:r>
              <a:rPr lang="en-US" sz="6600" b="1" spc="400" dirty="0" smtClean="0">
                <a:ln w="28575">
                  <a:solidFill>
                    <a:schemeClr val="bg1"/>
                  </a:solidFill>
                </a:ln>
                <a:solidFill>
                  <a:srgbClr val="00FF00"/>
                </a:solidFill>
                <a:latin typeface=".VnAvantH" pitchFamily="34" charset="0"/>
              </a:rPr>
              <a:t>again!</a:t>
            </a:r>
            <a:endParaRPr lang="en-US" sz="6600" b="1" spc="400" dirty="0">
              <a:ln w="28575">
                <a:solidFill>
                  <a:schemeClr val="bg1"/>
                </a:solidFill>
              </a:ln>
              <a:solidFill>
                <a:srgbClr val="00FF00"/>
              </a:solidFill>
              <a:latin typeface=".VnAvantH" pitchFamily="34" charset="0"/>
            </a:endParaRPr>
          </a:p>
        </p:txBody>
      </p:sp>
      <p:sp>
        <p:nvSpPr>
          <p:cNvPr id="4" name="Rectangle 3"/>
          <p:cNvSpPr/>
          <p:nvPr/>
        </p:nvSpPr>
        <p:spPr>
          <a:xfrm>
            <a:off x="1143000" y="693236"/>
            <a:ext cx="7162800" cy="7307764"/>
          </a:xfrm>
          <a:prstGeom prst="rect">
            <a:avLst/>
          </a:prstGeom>
        </p:spPr>
        <p:txBody>
          <a:bodyPr wrap="square">
            <a:prstTxWarp prst="textArchUp">
              <a:avLst>
                <a:gd name="adj" fmla="val 11134828"/>
              </a:avLst>
            </a:prstTxWarp>
            <a:spAutoFit/>
          </a:bodyPr>
          <a:lstStyle/>
          <a:p>
            <a:pPr eaLnBrk="0" hangingPunct="0">
              <a:defRPr/>
            </a:pPr>
            <a:r>
              <a:rPr lang="en-US" sz="6600" b="1" spc="50" dirty="0" smtClean="0">
                <a:ln w="11430"/>
                <a:solidFill>
                  <a:srgbClr val="FF0000"/>
                </a:solidFill>
                <a:effectLst>
                  <a:outerShdw blurRad="76200" dist="50800" dir="5400000" algn="tl" rotWithShape="0">
                    <a:srgbClr val="000000">
                      <a:alpha val="65000"/>
                    </a:srgbClr>
                  </a:outerShdw>
                </a:effectLst>
                <a:latin typeface="+mj-lt"/>
              </a:rPr>
              <a:t>THANKS FOR YOUR ATTENTION!</a:t>
            </a:r>
            <a:endParaRPr lang="vi-VN" sz="6600" b="1" spc="50" dirty="0">
              <a:ln w="11430"/>
              <a:solidFill>
                <a:srgbClr val="FF0000"/>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80822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13" y="-29496"/>
            <a:ext cx="2491581" cy="646331"/>
          </a:xfrm>
          <a:prstGeom prst="rect">
            <a:avLst/>
          </a:prstGeom>
        </p:spPr>
        <p:txBody>
          <a:bodyPr wrap="square">
            <a:spAutoFit/>
          </a:bodyPr>
          <a:lstStyle/>
          <a:p>
            <a:r>
              <a:rPr lang="en-US" sz="3600" b="1" spc="-100" dirty="0" smtClean="0">
                <a:ln>
                  <a:solidFill>
                    <a:srgbClr val="FF0000"/>
                  </a:solidFill>
                </a:ln>
                <a:solidFill>
                  <a:srgbClr val="FFFF00"/>
                </a:solidFill>
                <a:latin typeface="Arial" pitchFamily="34" charset="0"/>
                <a:cs typeface="Arial" pitchFamily="34" charset="0"/>
              </a:rPr>
              <a:t>WARM-UP:</a:t>
            </a:r>
            <a:endParaRPr lang="en-US" sz="3600" dirty="0">
              <a:solidFill>
                <a:srgbClr val="FF0000"/>
              </a:solidFill>
            </a:endParaRPr>
          </a:p>
        </p:txBody>
      </p:sp>
      <p:sp>
        <p:nvSpPr>
          <p:cNvPr id="171" name="Rectangle 170"/>
          <p:cNvSpPr/>
          <p:nvPr/>
        </p:nvSpPr>
        <p:spPr>
          <a:xfrm>
            <a:off x="2339752" y="15128"/>
            <a:ext cx="6804248" cy="553998"/>
          </a:xfrm>
          <a:prstGeom prst="rect">
            <a:avLst/>
          </a:prstGeom>
        </p:spPr>
        <p:txBody>
          <a:bodyPr wrap="square">
            <a:spAutoFit/>
          </a:bodyPr>
          <a:lstStyle/>
          <a:p>
            <a:pPr algn="just"/>
            <a:r>
              <a:rPr lang="en-US" sz="3000" b="1" spc="-150" dirty="0">
                <a:solidFill>
                  <a:srgbClr val="FF0000"/>
                </a:solidFill>
                <a:latin typeface="Arial" panose="020B0604020202020204" pitchFamily="34" charset="0"/>
                <a:cs typeface="Arial" panose="020B0604020202020204" pitchFamily="34" charset="0"/>
              </a:rPr>
              <a:t>Find these </a:t>
            </a:r>
            <a:r>
              <a:rPr lang="en-US" sz="3000" b="1" spc="-150" dirty="0" smtClean="0">
                <a:solidFill>
                  <a:srgbClr val="FF0000"/>
                </a:solidFill>
                <a:latin typeface="Arial" panose="020B0604020202020204" pitchFamily="34" charset="0"/>
                <a:cs typeface="Arial" panose="020B0604020202020204" pitchFamily="34" charset="0"/>
              </a:rPr>
              <a:t>12 </a:t>
            </a:r>
            <a:r>
              <a:rPr lang="en-US" sz="3000" b="1" spc="-150" dirty="0">
                <a:solidFill>
                  <a:srgbClr val="FF0000"/>
                </a:solidFill>
                <a:latin typeface="Arial" panose="020B0604020202020204" pitchFamily="34" charset="0"/>
                <a:cs typeface="Arial" panose="020B0604020202020204" pitchFamily="34" charset="0"/>
              </a:rPr>
              <a:t>words in the </a:t>
            </a:r>
            <a:r>
              <a:rPr lang="en-US" sz="3000" b="1" spc="-150" dirty="0" smtClean="0">
                <a:solidFill>
                  <a:srgbClr val="FF0000"/>
                </a:solidFill>
                <a:latin typeface="Arial" panose="020B0604020202020204" pitchFamily="34" charset="0"/>
                <a:cs typeface="Arial" panose="020B0604020202020204" pitchFamily="34" charset="0"/>
              </a:rPr>
              <a:t>word square.</a:t>
            </a:r>
            <a:endParaRPr lang="en-US" sz="3000" b="1" spc="-150"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8849407"/>
              </p:ext>
            </p:extLst>
          </p:nvPr>
        </p:nvGraphicFramePr>
        <p:xfrm>
          <a:off x="936104" y="718984"/>
          <a:ext cx="7596336" cy="6035040"/>
        </p:xfrm>
        <a:graphic>
          <a:graphicData uri="http://schemas.openxmlformats.org/drawingml/2006/table">
            <a:tbl>
              <a:tblPr firstRow="1" bandRow="1">
                <a:tableStyleId>{2D5ABB26-0587-4C30-8999-92F81FD0307C}</a:tableStyleId>
              </a:tblPr>
              <a:tblGrid>
                <a:gridCol w="690576"/>
                <a:gridCol w="690576"/>
                <a:gridCol w="690576"/>
                <a:gridCol w="690576"/>
                <a:gridCol w="690576"/>
                <a:gridCol w="690576"/>
                <a:gridCol w="690576"/>
                <a:gridCol w="690576"/>
                <a:gridCol w="690576"/>
                <a:gridCol w="690576"/>
                <a:gridCol w="690576"/>
              </a:tblGrid>
              <a:tr h="511257">
                <a:tc>
                  <a:txBody>
                    <a:bodyPr/>
                    <a:lstStyle/>
                    <a:p>
                      <a:pPr algn="ctr"/>
                      <a:r>
                        <a:rPr lang="pt-BR" sz="3000" b="1" dirty="0" smtClean="0">
                          <a:solidFill>
                            <a:schemeClr val="tx1"/>
                          </a:solidFill>
                          <a:latin typeface="Arial" panose="020B0604020202020204" pitchFamily="34" charset="0"/>
                          <a:cs typeface="Arial" panose="020B0604020202020204" pitchFamily="34" charset="0"/>
                        </a:rPr>
                        <a:t>M</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U</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S</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C</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S</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O</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P</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H</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Y</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B</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S</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M</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V</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F</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G</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W</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G</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O</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W</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O</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D</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O</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G</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S</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M</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S</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K</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L</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S</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C</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H</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C</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H</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A</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T</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I</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G</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r h="511257">
                <a:tc>
                  <a:txBody>
                    <a:bodyPr/>
                    <a:lstStyle/>
                    <a:p>
                      <a:pPr algn="ctr"/>
                      <a:r>
                        <a:rPr lang="en-US" sz="3000" b="1" dirty="0" smtClean="0">
                          <a:solidFill>
                            <a:schemeClr val="tx1"/>
                          </a:solidFill>
                          <a:latin typeface="Arial" panose="020B0604020202020204" pitchFamily="34" charset="0"/>
                          <a:cs typeface="Arial" panose="020B0604020202020204" pitchFamily="34" charset="0"/>
                        </a:rPr>
                        <a:t>C</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O</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F</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N</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C</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E</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tx1"/>
                          </a:solidFill>
                          <a:latin typeface="Arial" panose="020B0604020202020204" pitchFamily="34" charset="0"/>
                          <a:cs typeface="Arial" panose="020B0604020202020204" pitchFamily="34" charset="0"/>
                        </a:rPr>
                        <a:t>R</a:t>
                      </a:r>
                      <a:endParaRPr lang="en-US" sz="30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r>
            </a:tbl>
          </a:graphicData>
        </a:graphic>
      </p:graphicFrame>
      <p:sp>
        <p:nvSpPr>
          <p:cNvPr id="6" name="Rounded Rectangle 5"/>
          <p:cNvSpPr/>
          <p:nvPr/>
        </p:nvSpPr>
        <p:spPr>
          <a:xfrm>
            <a:off x="1043608" y="795184"/>
            <a:ext cx="3240360"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58496" y="1324144"/>
            <a:ext cx="5961776"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452936" y="1890544"/>
            <a:ext cx="5287416"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09328" y="5187672"/>
            <a:ext cx="5287416"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732856" y="5733256"/>
            <a:ext cx="5287416"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43608" y="6279824"/>
            <a:ext cx="6696744"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726784" y="1890544"/>
            <a:ext cx="468952" cy="2114520"/>
          </a:xfrm>
          <a:prstGeom prst="roundRect">
            <a:avLst/>
          </a:prstGeom>
          <a:solidFill>
            <a:schemeClr val="accent1">
              <a:alpha val="3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956376" y="1890544"/>
            <a:ext cx="468952" cy="2690584"/>
          </a:xfrm>
          <a:prstGeom prst="roundRect">
            <a:avLst/>
          </a:prstGeom>
          <a:solidFill>
            <a:schemeClr val="accent1">
              <a:alpha val="3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3178570">
            <a:off x="2415123" y="1718092"/>
            <a:ext cx="468952" cy="4035414"/>
          </a:xfrm>
          <a:prstGeom prst="roundRect">
            <a:avLst/>
          </a:prstGeom>
          <a:solidFill>
            <a:schemeClr val="accent1">
              <a:alpha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7610109">
            <a:off x="6307100" y="2112753"/>
            <a:ext cx="468952" cy="4930307"/>
          </a:xfrm>
          <a:prstGeom prst="roundRect">
            <a:avLst/>
          </a:prstGeom>
          <a:solidFill>
            <a:schemeClr val="accent1">
              <a:alpha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7610109">
            <a:off x="6167308" y="2513914"/>
            <a:ext cx="468952" cy="5155325"/>
          </a:xfrm>
          <a:prstGeom prst="roundRect">
            <a:avLst/>
          </a:prstGeom>
          <a:solidFill>
            <a:schemeClr val="accent1">
              <a:alpha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271400" y="667978"/>
            <a:ext cx="468952" cy="3909927"/>
          </a:xfrm>
          <a:prstGeom prst="roundRect">
            <a:avLst/>
          </a:prstGeom>
          <a:solidFill>
            <a:schemeClr val="accent1">
              <a:alpha val="3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6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communicati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39902" y="2348880"/>
            <a:ext cx="4104456" cy="923330"/>
          </a:xfrm>
          <a:prstGeom prst="rect">
            <a:avLst/>
          </a:prstGeom>
        </p:spPr>
        <p:txBody>
          <a:bodyPr wrap="square">
            <a:spAutoFit/>
          </a:bodyPr>
          <a:lstStyle/>
          <a:p>
            <a:pPr algn="ctr"/>
            <a:r>
              <a:rPr lang="en-US" sz="5400" b="1" dirty="0" smtClean="0">
                <a:ln w="28575">
                  <a:solidFill>
                    <a:srgbClr val="C00000"/>
                  </a:solidFill>
                </a:ln>
                <a:solidFill>
                  <a:srgbClr val="FF33CC"/>
                </a:solidFill>
                <a:latin typeface="VNI-Helve-Condense" pitchFamily="2" charset="0"/>
                <a:cs typeface="Arial" pitchFamily="34" charset="0"/>
              </a:rPr>
              <a:t>New lessons</a:t>
            </a:r>
            <a:endParaRPr lang="en-US" sz="5400" dirty="0">
              <a:ln w="28575">
                <a:solidFill>
                  <a:srgbClr val="C00000"/>
                </a:solidFill>
              </a:ln>
              <a:solidFill>
                <a:srgbClr val="FF33CC"/>
              </a:solidFill>
              <a:latin typeface="VNI-Helve-Condense" pitchFamily="2" charset="0"/>
              <a:cs typeface="Arial" pitchFamily="34" charset="0"/>
            </a:endParaRPr>
          </a:p>
        </p:txBody>
      </p:sp>
      <p:sp>
        <p:nvSpPr>
          <p:cNvPr id="4" name="Rectangle 3"/>
          <p:cNvSpPr/>
          <p:nvPr/>
        </p:nvSpPr>
        <p:spPr>
          <a:xfrm>
            <a:off x="161764" y="3717032"/>
            <a:ext cx="8820472" cy="1754326"/>
          </a:xfrm>
          <a:prstGeom prst="rect">
            <a:avLst/>
          </a:prstGeom>
        </p:spPr>
        <p:txBody>
          <a:bodyPr wrap="square">
            <a:spAutoFit/>
          </a:bodyPr>
          <a:lstStyle/>
          <a:p>
            <a:pPr algn="ctr"/>
            <a:r>
              <a:rPr lang="en-US" sz="5400" b="1" spc="-140" dirty="0" smtClean="0">
                <a:ln w="25400">
                  <a:solidFill>
                    <a:srgbClr val="FF0000"/>
                  </a:solidFill>
                </a:ln>
                <a:solidFill>
                  <a:srgbClr val="0033CC"/>
                </a:solidFill>
                <a:latin typeface="VNI-Helve-Condense" pitchFamily="2" charset="0"/>
                <a:cs typeface="Arial" pitchFamily="34" charset="0"/>
              </a:rPr>
              <a:t>UNIT 8 </a:t>
            </a:r>
          </a:p>
          <a:p>
            <a:pPr algn="ctr"/>
            <a:r>
              <a:rPr lang="en-US" sz="5400" b="1" spc="-140" dirty="0" smtClean="0">
                <a:ln w="25400">
                  <a:solidFill>
                    <a:srgbClr val="FF0000"/>
                  </a:solidFill>
                </a:ln>
                <a:solidFill>
                  <a:srgbClr val="0033CC"/>
                </a:solidFill>
                <a:latin typeface="VNI-Helve-Condense" pitchFamily="2" charset="0"/>
                <a:cs typeface="Arial" pitchFamily="34" charset="0"/>
              </a:rPr>
              <a:t>LESSON 3: A CLOSER LOOK 2</a:t>
            </a:r>
            <a:endParaRPr lang="en-US" sz="5400" spc="-140" dirty="0">
              <a:ln w="25400">
                <a:solidFill>
                  <a:srgbClr val="FF0000"/>
                </a:solidFill>
              </a:ln>
              <a:solidFill>
                <a:srgbClr val="0033CC"/>
              </a:solidFill>
              <a:latin typeface="VNI-Helve-Condense" pitchFamily="2" charset="0"/>
            </a:endParaRPr>
          </a:p>
        </p:txBody>
      </p:sp>
    </p:spTree>
    <p:extLst>
      <p:ext uri="{BB962C8B-B14F-4D97-AF65-F5344CB8AC3E}">
        <p14:creationId xmlns:p14="http://schemas.microsoft.com/office/powerpoint/2010/main" val="5951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836712"/>
            <a:ext cx="7992888" cy="1862048"/>
          </a:xfrm>
          <a:prstGeom prst="rect">
            <a:avLst/>
          </a:prstGeom>
        </p:spPr>
        <p:txBody>
          <a:bodyPr wrap="square">
            <a:spAutoFit/>
          </a:bodyPr>
          <a:lstStyle/>
          <a:p>
            <a:r>
              <a:rPr lang="en-US" sz="11500" b="1" dirty="0" smtClean="0">
                <a:ln w="38100">
                  <a:solidFill>
                    <a:srgbClr val="FF0000"/>
                  </a:solidFill>
                </a:ln>
                <a:solidFill>
                  <a:srgbClr val="FFFF00"/>
                </a:solidFill>
                <a:latin typeface="Arial" pitchFamily="34" charset="0"/>
                <a:cs typeface="Arial" pitchFamily="34" charset="0"/>
              </a:rPr>
              <a:t>GRAMMAR</a:t>
            </a:r>
            <a:endParaRPr lang="en-US" sz="6600" dirty="0">
              <a:ln w="38100">
                <a:solidFill>
                  <a:srgbClr val="FF0000"/>
                </a:solidFill>
              </a:ln>
              <a:solidFill>
                <a:srgbClr val="FFFF00"/>
              </a:solidFill>
            </a:endParaRPr>
          </a:p>
        </p:txBody>
      </p:sp>
      <p:sp>
        <p:nvSpPr>
          <p:cNvPr id="8" name="Rectangle 7"/>
          <p:cNvSpPr/>
          <p:nvPr/>
        </p:nvSpPr>
        <p:spPr>
          <a:xfrm>
            <a:off x="323528" y="2852936"/>
            <a:ext cx="8640960" cy="1938992"/>
          </a:xfrm>
          <a:prstGeom prst="rect">
            <a:avLst/>
          </a:prstGeom>
        </p:spPr>
        <p:txBody>
          <a:bodyPr wrap="square" lIns="0" rIns="0">
            <a:spAutoFit/>
          </a:bodyPr>
          <a:lstStyle/>
          <a:p>
            <a:pPr algn="ctr"/>
            <a:r>
              <a:rPr lang="en-US" sz="6000" b="1" i="1" dirty="0">
                <a:ln w="28575">
                  <a:solidFill>
                    <a:srgbClr val="FF0000"/>
                  </a:solidFill>
                </a:ln>
                <a:solidFill>
                  <a:schemeClr val="bg1"/>
                </a:solidFill>
                <a:latin typeface="Arial" panose="020B0604020202020204" pitchFamily="34" charset="0"/>
                <a:cs typeface="Arial" panose="020B0604020202020204" pitchFamily="34" charset="0"/>
              </a:rPr>
              <a:t>Future continuous: review</a:t>
            </a:r>
            <a:endParaRPr lang="en-US" sz="3600" b="1" dirty="0">
              <a:ln w="28575">
                <a:no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5059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95108"/>
            <a:ext cx="8534400" cy="630942"/>
          </a:xfrm>
          <a:prstGeom prst="rect">
            <a:avLst/>
          </a:prstGeom>
        </p:spPr>
        <p:txBody>
          <a:bodyPr wrap="square">
            <a:spAutoFit/>
          </a:bodyPr>
          <a:lstStyle/>
          <a:p>
            <a:pPr>
              <a:lnSpc>
                <a:spcPts val="4200"/>
              </a:lnSpc>
              <a:spcBef>
                <a:spcPts val="600"/>
              </a:spcBef>
              <a:spcAft>
                <a:spcPts val="600"/>
              </a:spcAft>
            </a:pPr>
            <a:r>
              <a:rPr lang="en-US" sz="3000" b="1" dirty="0" smtClean="0">
                <a:latin typeface="Arial" panose="020B0604020202020204" pitchFamily="34" charset="0"/>
                <a:cs typeface="Arial" panose="020B0604020202020204" pitchFamily="34" charset="0"/>
              </a:rPr>
              <a:t>Ex: I </a:t>
            </a:r>
            <a:r>
              <a:rPr lang="en-US" sz="3000" b="1" dirty="0">
                <a:solidFill>
                  <a:srgbClr val="FF0000"/>
                </a:solidFill>
                <a:latin typeface="Arial" panose="020B0604020202020204" pitchFamily="34" charset="0"/>
                <a:cs typeface="Arial" panose="020B0604020202020204" pitchFamily="34" charset="0"/>
              </a:rPr>
              <a:t>will be playing </a:t>
            </a:r>
            <a:r>
              <a:rPr lang="en-US" sz="3000" b="1" dirty="0">
                <a:latin typeface="Arial" panose="020B0604020202020204" pitchFamily="34" charset="0"/>
                <a:cs typeface="Arial" panose="020B0604020202020204" pitchFamily="34" charset="0"/>
              </a:rPr>
              <a:t>tennis </a:t>
            </a:r>
            <a:r>
              <a:rPr lang="en-US" sz="3000" b="1" u="sng" dirty="0">
                <a:latin typeface="Arial" panose="020B0604020202020204" pitchFamily="34" charset="0"/>
                <a:cs typeface="Arial" panose="020B0604020202020204" pitchFamily="34" charset="0"/>
              </a:rPr>
              <a:t>at 10am tomorrow</a:t>
            </a:r>
            <a:r>
              <a:rPr lang="en-US" sz="3000" b="1" dirty="0" smtClean="0">
                <a:latin typeface="Arial" panose="020B0604020202020204" pitchFamily="34" charset="0"/>
                <a:cs typeface="Arial" panose="020B0604020202020204" pitchFamily="34" charset="0"/>
              </a:rPr>
              <a:t>.</a:t>
            </a:r>
            <a:r>
              <a:rPr lang="en-US" sz="3000" b="1" dirty="0" smtClean="0">
                <a:solidFill>
                  <a:schemeClr val="bg1"/>
                </a:solidFill>
                <a:latin typeface="Arial" panose="020B0604020202020204" pitchFamily="34" charset="0"/>
                <a:cs typeface="Arial" panose="020B0604020202020204" pitchFamily="34" charset="0"/>
              </a:rPr>
              <a:t> </a:t>
            </a:r>
          </a:p>
        </p:txBody>
      </p:sp>
      <p:sp>
        <p:nvSpPr>
          <p:cNvPr id="3" name="Text Box 19"/>
          <p:cNvSpPr txBox="1">
            <a:spLocks noChangeArrowheads="1"/>
          </p:cNvSpPr>
          <p:nvPr/>
        </p:nvSpPr>
        <p:spPr bwMode="auto">
          <a:xfrm>
            <a:off x="0" y="62834"/>
            <a:ext cx="313184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eaLnBrk="1" hangingPunct="1">
              <a:spcBef>
                <a:spcPct val="50000"/>
              </a:spcBef>
            </a:pPr>
            <a:r>
              <a:rPr lang="en-US" sz="3200" b="1" dirty="0" smtClean="0">
                <a:solidFill>
                  <a:srgbClr val="FF0000"/>
                </a:solidFill>
                <a:latin typeface="Arial" panose="020B0604020202020204" pitchFamily="34" charset="0"/>
                <a:cs typeface="Arial" panose="020B0604020202020204" pitchFamily="34" charset="0"/>
              </a:rPr>
              <a:t>I. </a:t>
            </a:r>
            <a:r>
              <a:rPr lang="en-US" sz="3200" b="1" u="sng" dirty="0" smtClean="0">
                <a:solidFill>
                  <a:srgbClr val="FF0000"/>
                </a:solidFill>
                <a:latin typeface="Arial" panose="020B0604020202020204" pitchFamily="34" charset="0"/>
                <a:cs typeface="Arial" panose="020B0604020202020204" pitchFamily="34" charset="0"/>
              </a:rPr>
              <a:t>FORMATION</a:t>
            </a:r>
            <a:endParaRPr lang="en-US" sz="3200" b="1" u="sng" dirty="0">
              <a:solidFill>
                <a:srgbClr val="FF0000"/>
              </a:solidFill>
              <a:latin typeface="Arial" panose="020B0604020202020204" pitchFamily="34" charset="0"/>
              <a:cs typeface="Arial" panose="020B0604020202020204" pitchFamily="34" charset="0"/>
            </a:endParaRPr>
          </a:p>
        </p:txBody>
      </p:sp>
      <p:sp>
        <p:nvSpPr>
          <p:cNvPr id="4" name="Text Box 20"/>
          <p:cNvSpPr txBox="1">
            <a:spLocks noChangeArrowheads="1"/>
          </p:cNvSpPr>
          <p:nvPr/>
        </p:nvSpPr>
        <p:spPr bwMode="auto">
          <a:xfrm>
            <a:off x="2837802" y="1274644"/>
            <a:ext cx="5520298" cy="615553"/>
          </a:xfrm>
          <a:prstGeom prst="rect">
            <a:avLst/>
          </a:prstGeom>
          <a:noFill/>
          <a:ln w="41275">
            <a:solidFill>
              <a:srgbClr val="00B0F0"/>
            </a:solidFill>
          </a:ln>
          <a:effectLst/>
          <a:extLst/>
        </p:spPr>
        <p:txBody>
          <a:bodyPr wrap="square" lIns="72000" rIns="36000">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algn="ctr" eaLnBrk="1" hangingPunct="1">
              <a:spcBef>
                <a:spcPct val="50000"/>
              </a:spcBef>
            </a:pPr>
            <a:r>
              <a:rPr lang="en-US" sz="3400" b="1" dirty="0" smtClean="0">
                <a:solidFill>
                  <a:srgbClr val="396499"/>
                </a:solidFill>
              </a:rPr>
              <a:t>S </a:t>
            </a:r>
            <a:r>
              <a:rPr lang="en-US" sz="3400" b="1" dirty="0">
                <a:solidFill>
                  <a:srgbClr val="396499"/>
                </a:solidFill>
              </a:rPr>
              <a:t>+ Will </a:t>
            </a:r>
            <a:r>
              <a:rPr lang="en-US" sz="3400" b="1" dirty="0" smtClean="0">
                <a:solidFill>
                  <a:srgbClr val="396499"/>
                </a:solidFill>
              </a:rPr>
              <a:t>be + </a:t>
            </a:r>
            <a:r>
              <a:rPr lang="en-US" sz="3400" b="1" dirty="0" err="1" smtClean="0">
                <a:solidFill>
                  <a:srgbClr val="396499"/>
                </a:solidFill>
              </a:rPr>
              <a:t>V_ing</a:t>
            </a:r>
            <a:endParaRPr lang="en-US" sz="3400" b="1" dirty="0">
              <a:solidFill>
                <a:srgbClr val="396499"/>
              </a:solidFill>
            </a:endParaRPr>
          </a:p>
        </p:txBody>
      </p:sp>
      <p:sp>
        <p:nvSpPr>
          <p:cNvPr id="5" name="Text Box 20"/>
          <p:cNvSpPr txBox="1">
            <a:spLocks noChangeArrowheads="1"/>
          </p:cNvSpPr>
          <p:nvPr/>
        </p:nvSpPr>
        <p:spPr bwMode="auto">
          <a:xfrm>
            <a:off x="2946495" y="3202342"/>
            <a:ext cx="5585945" cy="615553"/>
          </a:xfrm>
          <a:prstGeom prst="rect">
            <a:avLst/>
          </a:prstGeom>
          <a:noFill/>
          <a:ln w="41275">
            <a:solidFill>
              <a:srgbClr val="00B0F0"/>
            </a:solidFill>
          </a:ln>
          <a:effectLst/>
          <a:extLst/>
        </p:spPr>
        <p:txBody>
          <a:bodyPr wrap="square" lIns="72000" rIns="36000">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algn="ctr" eaLnBrk="1" hangingPunct="1">
              <a:spcBef>
                <a:spcPct val="50000"/>
              </a:spcBef>
            </a:pPr>
            <a:r>
              <a:rPr lang="en-US" sz="3400" b="1" dirty="0" smtClean="0">
                <a:solidFill>
                  <a:srgbClr val="396499"/>
                </a:solidFill>
              </a:rPr>
              <a:t>S </a:t>
            </a:r>
            <a:r>
              <a:rPr lang="en-US" sz="3400" b="1" dirty="0">
                <a:solidFill>
                  <a:srgbClr val="396499"/>
                </a:solidFill>
              </a:rPr>
              <a:t>+ Will </a:t>
            </a:r>
            <a:r>
              <a:rPr lang="en-US" sz="3400" b="1" dirty="0" smtClean="0">
                <a:solidFill>
                  <a:srgbClr val="396499"/>
                </a:solidFill>
              </a:rPr>
              <a:t>be + </a:t>
            </a:r>
            <a:r>
              <a:rPr lang="en-US" sz="3400" b="1" dirty="0">
                <a:solidFill>
                  <a:srgbClr val="396499"/>
                </a:solidFill>
              </a:rPr>
              <a:t>NOT + </a:t>
            </a:r>
            <a:r>
              <a:rPr lang="en-US" sz="3400" b="1" dirty="0" err="1" smtClean="0">
                <a:solidFill>
                  <a:srgbClr val="396499"/>
                </a:solidFill>
              </a:rPr>
              <a:t>V_ing</a:t>
            </a:r>
            <a:endParaRPr lang="en-US" sz="3400" b="1" dirty="0">
              <a:solidFill>
                <a:srgbClr val="396499"/>
              </a:solidFill>
            </a:endParaRPr>
          </a:p>
        </p:txBody>
      </p:sp>
      <p:sp>
        <p:nvSpPr>
          <p:cNvPr id="6" name="Text Box 20"/>
          <p:cNvSpPr txBox="1">
            <a:spLocks noChangeArrowheads="1"/>
          </p:cNvSpPr>
          <p:nvPr/>
        </p:nvSpPr>
        <p:spPr bwMode="auto">
          <a:xfrm>
            <a:off x="2964731" y="5050049"/>
            <a:ext cx="5711725" cy="615553"/>
          </a:xfrm>
          <a:prstGeom prst="rect">
            <a:avLst/>
          </a:prstGeom>
          <a:noFill/>
          <a:ln w="41275">
            <a:solidFill>
              <a:srgbClr val="00B0F0"/>
            </a:solidFill>
          </a:ln>
          <a:effectLst/>
          <a:extLst/>
        </p:spPr>
        <p:txBody>
          <a:bodyPr wrap="square" lIns="72000" rIns="36000">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eaLnBrk="1" hangingPunct="1">
              <a:spcBef>
                <a:spcPct val="50000"/>
              </a:spcBef>
            </a:pPr>
            <a:r>
              <a:rPr lang="en-US" sz="3400" b="1" dirty="0" smtClean="0">
                <a:solidFill>
                  <a:srgbClr val="396499"/>
                </a:solidFill>
              </a:rPr>
              <a:t>Will + </a:t>
            </a:r>
            <a:r>
              <a:rPr lang="en-US" sz="3400" b="1" dirty="0">
                <a:solidFill>
                  <a:srgbClr val="396499"/>
                </a:solidFill>
              </a:rPr>
              <a:t>S + </a:t>
            </a:r>
            <a:r>
              <a:rPr lang="en-US" sz="3400" b="1" dirty="0" smtClean="0">
                <a:solidFill>
                  <a:srgbClr val="396499"/>
                </a:solidFill>
              </a:rPr>
              <a:t>be + </a:t>
            </a:r>
            <a:r>
              <a:rPr lang="en-US" sz="3400" b="1" dirty="0" err="1" smtClean="0">
                <a:solidFill>
                  <a:srgbClr val="396499"/>
                </a:solidFill>
              </a:rPr>
              <a:t>V_ing</a:t>
            </a:r>
            <a:r>
              <a:rPr lang="en-US" sz="3400" b="1" dirty="0" smtClean="0">
                <a:solidFill>
                  <a:srgbClr val="396499"/>
                </a:solidFill>
              </a:rPr>
              <a:t>..?</a:t>
            </a:r>
            <a:endParaRPr lang="en-US" sz="3400" b="1" dirty="0">
              <a:solidFill>
                <a:srgbClr val="396499"/>
              </a:solidFill>
            </a:endParaRPr>
          </a:p>
        </p:txBody>
      </p:sp>
      <p:sp>
        <p:nvSpPr>
          <p:cNvPr id="8" name="Rectangle 7"/>
          <p:cNvSpPr/>
          <p:nvPr/>
        </p:nvSpPr>
        <p:spPr>
          <a:xfrm>
            <a:off x="35496" y="1279291"/>
            <a:ext cx="2802306" cy="615553"/>
          </a:xfrm>
          <a:prstGeom prst="rect">
            <a:avLst/>
          </a:prstGeom>
        </p:spPr>
        <p:txBody>
          <a:bodyPr wrap="none">
            <a:spAutoFit/>
          </a:bodyPr>
          <a:lstStyle/>
          <a:p>
            <a:r>
              <a:rPr lang="en-US" sz="3400" b="1" dirty="0" smtClean="0">
                <a:solidFill>
                  <a:srgbClr val="396499"/>
                </a:solidFill>
              </a:rPr>
              <a:t>a) Affirmative:</a:t>
            </a:r>
            <a:endParaRPr lang="en-US" dirty="0">
              <a:solidFill>
                <a:srgbClr val="396499"/>
              </a:solidFill>
            </a:endParaRPr>
          </a:p>
        </p:txBody>
      </p:sp>
      <p:sp>
        <p:nvSpPr>
          <p:cNvPr id="9" name="Rectangle 8"/>
          <p:cNvSpPr/>
          <p:nvPr/>
        </p:nvSpPr>
        <p:spPr>
          <a:xfrm>
            <a:off x="152191" y="3202343"/>
            <a:ext cx="2350836" cy="615553"/>
          </a:xfrm>
          <a:prstGeom prst="rect">
            <a:avLst/>
          </a:prstGeom>
        </p:spPr>
        <p:txBody>
          <a:bodyPr wrap="none">
            <a:spAutoFit/>
          </a:bodyPr>
          <a:lstStyle/>
          <a:p>
            <a:r>
              <a:rPr lang="en-US" sz="3400" b="1" dirty="0" smtClean="0">
                <a:solidFill>
                  <a:srgbClr val="396499"/>
                </a:solidFill>
              </a:rPr>
              <a:t>b) Negative:</a:t>
            </a:r>
            <a:endParaRPr lang="en-US" dirty="0">
              <a:solidFill>
                <a:srgbClr val="396499"/>
              </a:solidFill>
            </a:endParaRPr>
          </a:p>
        </p:txBody>
      </p:sp>
      <p:sp>
        <p:nvSpPr>
          <p:cNvPr id="10" name="Rectangle 9"/>
          <p:cNvSpPr/>
          <p:nvPr/>
        </p:nvSpPr>
        <p:spPr>
          <a:xfrm>
            <a:off x="107504" y="5050050"/>
            <a:ext cx="2350836" cy="615553"/>
          </a:xfrm>
          <a:prstGeom prst="rect">
            <a:avLst/>
          </a:prstGeom>
        </p:spPr>
        <p:txBody>
          <a:bodyPr wrap="none">
            <a:spAutoFit/>
          </a:bodyPr>
          <a:lstStyle/>
          <a:p>
            <a:r>
              <a:rPr lang="en-US" sz="3400" b="1" dirty="0" smtClean="0">
                <a:solidFill>
                  <a:srgbClr val="396499"/>
                </a:solidFill>
              </a:rPr>
              <a:t>c) Negative:</a:t>
            </a:r>
            <a:endParaRPr lang="en-US" dirty="0">
              <a:solidFill>
                <a:srgbClr val="396499"/>
              </a:solidFill>
            </a:endParaRPr>
          </a:p>
        </p:txBody>
      </p:sp>
      <p:sp>
        <p:nvSpPr>
          <p:cNvPr id="11" name="Rectangle 10"/>
          <p:cNvSpPr/>
          <p:nvPr/>
        </p:nvSpPr>
        <p:spPr>
          <a:xfrm>
            <a:off x="395536" y="4022194"/>
            <a:ext cx="8748464" cy="630942"/>
          </a:xfrm>
          <a:prstGeom prst="rect">
            <a:avLst/>
          </a:prstGeom>
        </p:spPr>
        <p:txBody>
          <a:bodyPr wrap="square">
            <a:spAutoFit/>
          </a:bodyPr>
          <a:lstStyle/>
          <a:p>
            <a:pPr>
              <a:lnSpc>
                <a:spcPts val="4200"/>
              </a:lnSpc>
              <a:spcBef>
                <a:spcPts val="600"/>
              </a:spcBef>
              <a:spcAft>
                <a:spcPts val="600"/>
              </a:spcAft>
            </a:pPr>
            <a:r>
              <a:rPr lang="en-US" sz="3000" b="1" dirty="0" smtClean="0">
                <a:latin typeface="Arial" panose="020B0604020202020204" pitchFamily="34" charset="0"/>
                <a:cs typeface="Arial" panose="020B0604020202020204" pitchFamily="34" charset="0"/>
              </a:rPr>
              <a:t>Ex</a:t>
            </a:r>
            <a:r>
              <a:rPr lang="en-US" sz="3000" b="1" dirty="0">
                <a:latin typeface="Arial" panose="020B0604020202020204" pitchFamily="34" charset="0"/>
                <a:cs typeface="Arial" panose="020B0604020202020204" pitchFamily="34" charset="0"/>
              </a:rPr>
              <a:t>: They </a:t>
            </a:r>
            <a:r>
              <a:rPr lang="en-US" sz="3000" b="1" dirty="0">
                <a:solidFill>
                  <a:srgbClr val="FF0000"/>
                </a:solidFill>
                <a:latin typeface="Arial" panose="020B0604020202020204" pitchFamily="34" charset="0"/>
                <a:cs typeface="Arial" panose="020B0604020202020204" pitchFamily="34" charset="0"/>
              </a:rPr>
              <a:t>won't be watching </a:t>
            </a:r>
            <a:r>
              <a:rPr lang="en-US" sz="3000" b="1" dirty="0">
                <a:latin typeface="Arial" panose="020B0604020202020204" pitchFamily="34" charset="0"/>
                <a:cs typeface="Arial" panose="020B0604020202020204" pitchFamily="34" charset="0"/>
              </a:rPr>
              <a:t>TV </a:t>
            </a:r>
            <a:r>
              <a:rPr lang="en-US" sz="3000" b="1" u="sng" dirty="0">
                <a:latin typeface="Arial" panose="020B0604020202020204" pitchFamily="34" charset="0"/>
                <a:cs typeface="Arial" panose="020B0604020202020204" pitchFamily="34" charset="0"/>
              </a:rPr>
              <a:t>at 9pm </a:t>
            </a:r>
            <a:r>
              <a:rPr lang="en-US" sz="3000" b="1" u="sng" dirty="0" smtClean="0">
                <a:latin typeface="Arial" panose="020B0604020202020204" pitchFamily="34" charset="0"/>
                <a:cs typeface="Arial" panose="020B0604020202020204" pitchFamily="34" charset="0"/>
              </a:rPr>
              <a:t>tonight</a:t>
            </a:r>
            <a:r>
              <a:rPr lang="en-US" sz="3000" b="1" dirty="0" smtClean="0">
                <a:latin typeface="Arial" panose="020B0604020202020204" pitchFamily="34" charset="0"/>
                <a:cs typeface="Arial" panose="020B0604020202020204" pitchFamily="34" charset="0"/>
              </a:rPr>
              <a:t>.</a:t>
            </a:r>
            <a:r>
              <a:rPr lang="en-US" sz="3000" b="1" dirty="0" smtClean="0">
                <a:solidFill>
                  <a:schemeClr val="bg1"/>
                </a:solidFill>
                <a:latin typeface="Arial" panose="020B0604020202020204" pitchFamily="34" charset="0"/>
                <a:cs typeface="Arial" panose="020B0604020202020204" pitchFamily="34" charset="0"/>
              </a:rPr>
              <a:t> </a:t>
            </a:r>
          </a:p>
        </p:txBody>
      </p:sp>
      <p:sp>
        <p:nvSpPr>
          <p:cNvPr id="12" name="Rectangle 11"/>
          <p:cNvSpPr/>
          <p:nvPr/>
        </p:nvSpPr>
        <p:spPr>
          <a:xfrm>
            <a:off x="609600" y="5966410"/>
            <a:ext cx="8534400" cy="583814"/>
          </a:xfrm>
          <a:prstGeom prst="rect">
            <a:avLst/>
          </a:prstGeom>
        </p:spPr>
        <p:txBody>
          <a:bodyPr wrap="square">
            <a:spAutoFit/>
          </a:bodyPr>
          <a:lstStyle/>
          <a:p>
            <a:pPr>
              <a:lnSpc>
                <a:spcPts val="4200"/>
              </a:lnSpc>
              <a:spcBef>
                <a:spcPts val="600"/>
              </a:spcBef>
              <a:spcAft>
                <a:spcPts val="600"/>
              </a:spcAft>
            </a:pPr>
            <a:r>
              <a:rPr lang="en-US" sz="3000" b="1" dirty="0" smtClean="0">
                <a:latin typeface="Arial" panose="020B0604020202020204" pitchFamily="34" charset="0"/>
                <a:cs typeface="Arial" panose="020B0604020202020204" pitchFamily="34" charset="0"/>
              </a:rPr>
              <a:t>Ex</a:t>
            </a:r>
            <a:r>
              <a:rPr lang="en-US" sz="3000" b="1" dirty="0">
                <a:latin typeface="Arial" panose="020B0604020202020204" pitchFamily="34" charset="0"/>
                <a:cs typeface="Arial" panose="020B0604020202020204" pitchFamily="34" charset="0"/>
              </a:rPr>
              <a:t>: What</a:t>
            </a:r>
            <a:r>
              <a:rPr lang="en-US" sz="3000" b="1" dirty="0">
                <a:solidFill>
                  <a:schemeClr val="bg1"/>
                </a:solidFill>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will you be doing </a:t>
            </a:r>
            <a:r>
              <a:rPr lang="en-US" sz="3000" b="1" u="sng" dirty="0">
                <a:latin typeface="Arial" panose="020B0604020202020204" pitchFamily="34" charset="0"/>
                <a:cs typeface="Arial" panose="020B0604020202020204" pitchFamily="34" charset="0"/>
              </a:rPr>
              <a:t>at 10pm tonight</a:t>
            </a:r>
            <a:r>
              <a:rPr lang="en-US" sz="3000" b="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966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0131" y="2348880"/>
            <a:ext cx="8677675" cy="3708708"/>
          </a:xfrm>
          <a:prstGeom prst="rect">
            <a:avLst/>
          </a:prstGeom>
        </p:spPr>
        <p:txBody>
          <a:bodyPr wrap="square">
            <a:spAutoFit/>
          </a:bodyPr>
          <a:lstStyle/>
          <a:p>
            <a:pPr algn="just">
              <a:lnSpc>
                <a:spcPts val="4300"/>
              </a:lnSpc>
              <a:spcBef>
                <a:spcPts val="600"/>
              </a:spcBef>
              <a:spcAft>
                <a:spcPts val="600"/>
              </a:spcAft>
            </a:pPr>
            <a:r>
              <a:rPr lang="en-US" sz="3600" b="1" i="1" dirty="0">
                <a:solidFill>
                  <a:srgbClr val="00FF00"/>
                </a:solidFill>
                <a:latin typeface="Arial" panose="020B0604020202020204" pitchFamily="34" charset="0"/>
                <a:cs typeface="Arial" panose="020B0604020202020204" pitchFamily="34" charset="0"/>
              </a:rPr>
              <a:t>Example:</a:t>
            </a:r>
          </a:p>
          <a:p>
            <a:pPr algn="just">
              <a:lnSpc>
                <a:spcPts val="4300"/>
              </a:lnSpc>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Tonight at 8.30 p.m. Mai will be watching Frozen again at home. She loves it!</a:t>
            </a:r>
          </a:p>
          <a:p>
            <a:pPr algn="just">
              <a:lnSpc>
                <a:spcPts val="4300"/>
              </a:lnSpc>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(She will be in the process of watching the film at 8.30 p.m.)</a:t>
            </a:r>
          </a:p>
        </p:txBody>
      </p:sp>
      <p:sp>
        <p:nvSpPr>
          <p:cNvPr id="11" name="Rectangle 10"/>
          <p:cNvSpPr/>
          <p:nvPr/>
        </p:nvSpPr>
        <p:spPr>
          <a:xfrm>
            <a:off x="310512" y="2353800"/>
            <a:ext cx="8677675" cy="3708708"/>
          </a:xfrm>
          <a:prstGeom prst="rect">
            <a:avLst/>
          </a:prstGeom>
        </p:spPr>
        <p:txBody>
          <a:bodyPr wrap="square">
            <a:spAutoFit/>
          </a:bodyPr>
          <a:lstStyle/>
          <a:p>
            <a:pPr algn="just">
              <a:lnSpc>
                <a:spcPts val="4300"/>
              </a:lnSpc>
              <a:spcBef>
                <a:spcPts val="600"/>
              </a:spcBef>
              <a:spcAft>
                <a:spcPts val="600"/>
              </a:spcAft>
            </a:pPr>
            <a:r>
              <a:rPr lang="en-US" sz="3600" b="1" i="1" dirty="0">
                <a:solidFill>
                  <a:schemeClr val="tx1">
                    <a:lumMod val="85000"/>
                    <a:lumOff val="15000"/>
                  </a:schemeClr>
                </a:solidFill>
                <a:latin typeface="Arial" panose="020B0604020202020204" pitchFamily="34" charset="0"/>
                <a:cs typeface="Arial" panose="020B0604020202020204" pitchFamily="34" charset="0"/>
              </a:rPr>
              <a:t>Example:</a:t>
            </a:r>
          </a:p>
          <a:p>
            <a:pPr algn="just">
              <a:lnSpc>
                <a:spcPts val="4300"/>
              </a:lnSpc>
              <a:spcBef>
                <a:spcPts val="600"/>
              </a:spcBef>
              <a:spcAft>
                <a:spcPts val="600"/>
              </a:spcAft>
            </a:pPr>
            <a:r>
              <a:rPr lang="en-US" sz="3600" b="1" dirty="0">
                <a:solidFill>
                  <a:schemeClr val="tx1">
                    <a:lumMod val="85000"/>
                    <a:lumOff val="15000"/>
                  </a:schemeClr>
                </a:solidFill>
                <a:latin typeface="Arial" panose="020B0604020202020204" pitchFamily="34" charset="0"/>
                <a:cs typeface="Arial" panose="020B0604020202020204" pitchFamily="34" charset="0"/>
              </a:rPr>
              <a:t>Tonight at 8.30 p.m. Mai will be watching Frozen again at home. She loves it!</a:t>
            </a:r>
          </a:p>
          <a:p>
            <a:pPr algn="just">
              <a:lnSpc>
                <a:spcPts val="4300"/>
              </a:lnSpc>
              <a:spcBef>
                <a:spcPts val="600"/>
              </a:spcBef>
              <a:spcAft>
                <a:spcPts val="600"/>
              </a:spcAft>
            </a:pPr>
            <a:r>
              <a:rPr lang="en-US" sz="3600" b="1" dirty="0">
                <a:solidFill>
                  <a:schemeClr val="tx1">
                    <a:lumMod val="85000"/>
                    <a:lumOff val="15000"/>
                  </a:schemeClr>
                </a:solidFill>
                <a:latin typeface="Arial" panose="020B0604020202020204" pitchFamily="34" charset="0"/>
                <a:cs typeface="Arial" panose="020B0604020202020204" pitchFamily="34" charset="0"/>
              </a:rPr>
              <a:t>(She will be in the process of watching the film at 8.30 p.m.)</a:t>
            </a:r>
          </a:p>
        </p:txBody>
      </p:sp>
      <p:sp>
        <p:nvSpPr>
          <p:cNvPr id="2" name="Rectangle 1"/>
          <p:cNvSpPr/>
          <p:nvPr/>
        </p:nvSpPr>
        <p:spPr>
          <a:xfrm>
            <a:off x="432047" y="692696"/>
            <a:ext cx="7596337" cy="1118255"/>
          </a:xfrm>
          <a:prstGeom prst="rect">
            <a:avLst/>
          </a:prstGeom>
        </p:spPr>
        <p:txBody>
          <a:bodyPr wrap="square">
            <a:spAutoFit/>
          </a:bodyPr>
          <a:lstStyle/>
          <a:p>
            <a:pPr algn="just">
              <a:lnSpc>
                <a:spcPts val="4000"/>
              </a:lnSpc>
              <a:spcBef>
                <a:spcPts val="600"/>
              </a:spcBef>
              <a:spcAft>
                <a:spcPts val="600"/>
              </a:spcAft>
            </a:pPr>
            <a:r>
              <a:rPr lang="en-US" sz="3000" b="1" dirty="0" smtClean="0">
                <a:solidFill>
                  <a:srgbClr val="FF0000"/>
                </a:solidFill>
                <a:latin typeface="Arial" panose="020B0604020202020204" pitchFamily="34" charset="0"/>
                <a:cs typeface="Arial" panose="020B0604020202020204" pitchFamily="34" charset="0"/>
              </a:rPr>
              <a:t>Express action that is in progress at </a:t>
            </a:r>
            <a:r>
              <a:rPr lang="en-US" sz="3000" b="1" dirty="0">
                <a:solidFill>
                  <a:srgbClr val="FF0000"/>
                </a:solidFill>
                <a:latin typeface="Arial" panose="020B0604020202020204" pitchFamily="34" charset="0"/>
                <a:cs typeface="Arial" panose="020B0604020202020204" pitchFamily="34" charset="0"/>
              </a:rPr>
              <a:t>a particular moment in the future. </a:t>
            </a:r>
            <a:endParaRPr lang="en-US" sz="3000" b="1" dirty="0" smtClean="0">
              <a:solidFill>
                <a:srgbClr val="FF0000"/>
              </a:solidFill>
              <a:latin typeface="Arial" panose="020B0604020202020204" pitchFamily="34" charset="0"/>
              <a:cs typeface="Arial" panose="020B0604020202020204" pitchFamily="34" charset="0"/>
            </a:endParaRPr>
          </a:p>
        </p:txBody>
      </p:sp>
      <p:sp>
        <p:nvSpPr>
          <p:cNvPr id="3" name="Text Box 19"/>
          <p:cNvSpPr txBox="1">
            <a:spLocks noChangeArrowheads="1"/>
          </p:cNvSpPr>
          <p:nvPr/>
        </p:nvSpPr>
        <p:spPr bwMode="auto">
          <a:xfrm>
            <a:off x="0" y="35913"/>
            <a:ext cx="9059398"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eaLnBrk="1" hangingPunct="1">
              <a:spcBef>
                <a:spcPct val="50000"/>
              </a:spcBef>
            </a:pPr>
            <a:r>
              <a:rPr lang="en-US" sz="3200" b="1" dirty="0" smtClean="0">
                <a:solidFill>
                  <a:srgbClr val="FF0000"/>
                </a:solidFill>
                <a:latin typeface="Arial" panose="020B0604020202020204" pitchFamily="34" charset="0"/>
                <a:cs typeface="Arial" panose="020B0604020202020204" pitchFamily="34" charset="0"/>
              </a:rPr>
              <a:t>II. </a:t>
            </a:r>
            <a:r>
              <a:rPr lang="en-US" sz="3200" b="1" u="sng" dirty="0" smtClean="0">
                <a:solidFill>
                  <a:srgbClr val="FF0000"/>
                </a:solidFill>
                <a:latin typeface="Arial" panose="020B0604020202020204" pitchFamily="34" charset="0"/>
                <a:cs typeface="Arial" panose="020B0604020202020204" pitchFamily="34" charset="0"/>
              </a:rPr>
              <a:t>USES</a:t>
            </a:r>
            <a:r>
              <a:rPr lang="en-US" sz="3200" b="1" smtClean="0">
                <a:solidFill>
                  <a:srgbClr val="FF0000"/>
                </a:solidFill>
                <a:latin typeface="Arial" panose="020B0604020202020204" pitchFamily="34" charset="0"/>
                <a:cs typeface="Arial" panose="020B0604020202020204" pitchFamily="34" charset="0"/>
              </a:rPr>
              <a:t>:   </a:t>
            </a:r>
            <a:r>
              <a:rPr lang="en-US" sz="2800" b="1" i="1" smtClean="0">
                <a:solidFill>
                  <a:schemeClr val="tx1">
                    <a:lumMod val="85000"/>
                    <a:lumOff val="15000"/>
                  </a:schemeClr>
                </a:solidFill>
                <a:latin typeface="Arial" panose="020B0604020202020204" pitchFamily="34" charset="0"/>
                <a:cs typeface="Arial" panose="020B0604020202020204" pitchFamily="34" charset="0"/>
              </a:rPr>
              <a:t>                                            </a:t>
            </a:r>
            <a:endParaRPr lang="en-US" sz="2800" b="1" i="1" u="sng"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Oval 16"/>
          <p:cNvSpPr/>
          <p:nvPr/>
        </p:nvSpPr>
        <p:spPr>
          <a:xfrm>
            <a:off x="8293806" y="750739"/>
            <a:ext cx="684000" cy="396000"/>
          </a:xfrm>
          <a:prstGeom prst="ellipse">
            <a:avLst/>
          </a:prstGeom>
          <a:solidFill>
            <a:srgbClr val="355E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latin typeface="Arial" panose="020B0604020202020204" pitchFamily="34" charset="0"/>
                <a:cs typeface="Arial" panose="020B0604020202020204" pitchFamily="34" charset="0"/>
              </a:rPr>
              <a:t>Click</a:t>
            </a:r>
            <a:endParaRPr lang="en-US" sz="1400" b="1" dirty="0">
              <a:latin typeface="Arial" panose="020B0604020202020204" pitchFamily="34" charset="0"/>
              <a:cs typeface="Arial" panose="020B0604020202020204" pitchFamily="34" charset="0"/>
            </a:endParaRP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87" y="2115436"/>
            <a:ext cx="896837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271551" y="6610368"/>
            <a:ext cx="21957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427" y="1316616"/>
            <a:ext cx="8213079" cy="529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8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wipe(up)">
                                      <p:cBhvr>
                                        <p:cTn id="33" dur="500"/>
                                        <p:tgtEl>
                                          <p:spTgt spid="10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029"/>
                                        </p:tgtEl>
                                        <p:attrNameLst>
                                          <p:attrName>ppt_w</p:attrName>
                                        </p:attrNameLst>
                                      </p:cBhvr>
                                      <p:tavLst>
                                        <p:tav tm="0">
                                          <p:val>
                                            <p:strVal val="ppt_w"/>
                                          </p:val>
                                        </p:tav>
                                        <p:tav tm="100000">
                                          <p:val>
                                            <p:fltVal val="0"/>
                                          </p:val>
                                        </p:tav>
                                      </p:tavLst>
                                    </p:anim>
                                    <p:anim calcmode="lin" valueType="num">
                                      <p:cBhvr>
                                        <p:cTn id="38" dur="500"/>
                                        <p:tgtEl>
                                          <p:spTgt spid="1029"/>
                                        </p:tgtEl>
                                        <p:attrNameLst>
                                          <p:attrName>ppt_h</p:attrName>
                                        </p:attrNameLst>
                                      </p:cBhvr>
                                      <p:tavLst>
                                        <p:tav tm="0">
                                          <p:val>
                                            <p:strVal val="ppt_h"/>
                                          </p:val>
                                        </p:tav>
                                        <p:tav tm="100000">
                                          <p:val>
                                            <p:fltVal val="0"/>
                                          </p:val>
                                        </p:tav>
                                      </p:tavLst>
                                    </p:anim>
                                    <p:animEffect transition="out" filter="fade">
                                      <p:cBhvr>
                                        <p:cTn id="39" dur="500"/>
                                        <p:tgtEl>
                                          <p:spTgt spid="1029"/>
                                        </p:tgtEl>
                                      </p:cBhvr>
                                    </p:animEffect>
                                    <p:set>
                                      <p:cBhvr>
                                        <p:cTn id="40" dur="1" fill="hold">
                                          <p:stCondLst>
                                            <p:cond delay="499"/>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8"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35896" y="3530504"/>
            <a:ext cx="54638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9632" y="4106568"/>
            <a:ext cx="2088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24328" y="6093296"/>
            <a:ext cx="15754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59632" y="6669360"/>
            <a:ext cx="5760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260" y="1584556"/>
            <a:ext cx="9036496" cy="5221942"/>
          </a:xfrm>
          <a:prstGeom prst="rect">
            <a:avLst/>
          </a:prstGeom>
          <a:ln>
            <a:solidFill>
              <a:srgbClr val="00FFFF"/>
            </a:solidFill>
            <a:prstDash val="dash"/>
          </a:ln>
        </p:spPr>
        <p:txBody>
          <a:bodyPr wrap="square">
            <a:spAutoFit/>
          </a:bodyPr>
          <a:lstStyle/>
          <a:p>
            <a:pPr marL="1165225" indent="-1165225" algn="just">
              <a:lnSpc>
                <a:spcPts val="4400"/>
              </a:lnSpc>
              <a:spcBef>
                <a:spcPts val="1200"/>
              </a:spcBef>
              <a:spcAft>
                <a:spcPts val="1200"/>
              </a:spcAft>
            </a:pPr>
            <a:r>
              <a:rPr lang="en-US" sz="3000" b="1" dirty="0" err="1">
                <a:latin typeface="Arial" panose="020B0604020202020204" pitchFamily="34" charset="0"/>
                <a:cs typeface="Arial" panose="020B0604020202020204" pitchFamily="34" charset="0"/>
              </a:rPr>
              <a:t>Phuc</a:t>
            </a:r>
            <a:r>
              <a:rPr lang="en-US" sz="3000" b="1" dirty="0" smtClean="0">
                <a:latin typeface="Arial" panose="020B0604020202020204" pitchFamily="34" charset="0"/>
                <a:cs typeface="Arial" panose="020B0604020202020204" pitchFamily="34" charset="0"/>
              </a:rPr>
              <a:t>:	… </a:t>
            </a:r>
            <a:r>
              <a:rPr lang="en-US" sz="3000" b="1" dirty="0">
                <a:latin typeface="Arial" panose="020B0604020202020204" pitchFamily="34" charset="0"/>
                <a:cs typeface="Arial" panose="020B0604020202020204" pitchFamily="34" charset="0"/>
              </a:rPr>
              <a:t>How about this Sunday afternoon </a:t>
            </a:r>
            <a:r>
              <a:rPr lang="en-US" sz="3000" b="1" dirty="0" smtClean="0">
                <a:latin typeface="Arial" panose="020B0604020202020204" pitchFamily="34" charset="0"/>
                <a:cs typeface="Arial" panose="020B0604020202020204" pitchFamily="34" charset="0"/>
              </a:rPr>
              <a:t>at 2.30 </a:t>
            </a:r>
            <a:r>
              <a:rPr lang="en-US" sz="3000" b="1" dirty="0">
                <a:latin typeface="Arial" panose="020B0604020202020204" pitchFamily="34" charset="0"/>
                <a:cs typeface="Arial" panose="020B0604020202020204" pitchFamily="34" charset="0"/>
              </a:rPr>
              <a:t>p.m.? There’s Superman 3.</a:t>
            </a:r>
          </a:p>
          <a:p>
            <a:pPr marL="1165225" indent="-1165225" algn="just">
              <a:lnSpc>
                <a:spcPts val="4400"/>
              </a:lnSpc>
              <a:spcBef>
                <a:spcPts val="1200"/>
              </a:spcBef>
              <a:spcAft>
                <a:spcPts val="1200"/>
              </a:spcAft>
            </a:pPr>
            <a:r>
              <a:rPr lang="en-US" sz="3000" b="1" dirty="0">
                <a:latin typeface="Arial" panose="020B0604020202020204" pitchFamily="34" charset="0"/>
                <a:cs typeface="Arial" panose="020B0604020202020204" pitchFamily="34" charset="0"/>
              </a:rPr>
              <a:t>Nick: Great…, but I’ll be having my </a:t>
            </a:r>
            <a:r>
              <a:rPr lang="en-US" sz="3000" b="1" dirty="0" smtClean="0">
                <a:latin typeface="Arial" panose="020B0604020202020204" pitchFamily="34" charset="0"/>
                <a:cs typeface="Arial" panose="020B0604020202020204" pitchFamily="34" charset="0"/>
              </a:rPr>
              <a:t>Vietnamese class </a:t>
            </a:r>
            <a:r>
              <a:rPr lang="en-US" sz="3000" b="1" dirty="0">
                <a:latin typeface="Arial" panose="020B0604020202020204" pitchFamily="34" charset="0"/>
                <a:cs typeface="Arial" panose="020B0604020202020204" pitchFamily="34" charset="0"/>
              </a:rPr>
              <a:t>then. Let’s go for the 4.15 p.m. </a:t>
            </a:r>
            <a:r>
              <a:rPr lang="en-US" sz="3000" b="1" dirty="0" smtClean="0">
                <a:latin typeface="Arial" panose="020B0604020202020204" pitchFamily="34" charset="0"/>
                <a:cs typeface="Arial" panose="020B0604020202020204" pitchFamily="34" charset="0"/>
              </a:rPr>
              <a:t>show. I’ll </a:t>
            </a:r>
            <a:r>
              <a:rPr lang="en-US" sz="3000" b="1" dirty="0">
                <a:latin typeface="Arial" panose="020B0604020202020204" pitchFamily="34" charset="0"/>
                <a:cs typeface="Arial" panose="020B0604020202020204" pitchFamily="34" charset="0"/>
              </a:rPr>
              <a:t>need to take the bus to Nguyen </a:t>
            </a:r>
            <a:r>
              <a:rPr lang="en-US" sz="3000" b="1" dirty="0" smtClean="0">
                <a:latin typeface="Arial" panose="020B0604020202020204" pitchFamily="34" charset="0"/>
                <a:cs typeface="Arial" panose="020B0604020202020204" pitchFamily="34" charset="0"/>
              </a:rPr>
              <a:t>Du and </a:t>
            </a:r>
            <a:r>
              <a:rPr lang="en-US" sz="3000" b="1" dirty="0">
                <a:latin typeface="Arial" panose="020B0604020202020204" pitchFamily="34" charset="0"/>
                <a:cs typeface="Arial" panose="020B0604020202020204" pitchFamily="34" charset="0"/>
              </a:rPr>
              <a:t>it’s quite far.</a:t>
            </a:r>
          </a:p>
          <a:p>
            <a:pPr marL="1165225" indent="-1165225" algn="just">
              <a:lnSpc>
                <a:spcPts val="4400"/>
              </a:lnSpc>
              <a:spcBef>
                <a:spcPts val="1200"/>
              </a:spcBef>
              <a:spcAft>
                <a:spcPts val="1200"/>
              </a:spcAft>
            </a:pPr>
            <a:r>
              <a:rPr lang="en-US" sz="3000" b="1" dirty="0" err="1">
                <a:latin typeface="Arial" panose="020B0604020202020204" pitchFamily="34" charset="0"/>
                <a:cs typeface="Arial" panose="020B0604020202020204" pitchFamily="34" charset="0"/>
              </a:rPr>
              <a:t>Phuc</a:t>
            </a:r>
            <a:r>
              <a:rPr lang="en-US" sz="3000" b="1" dirty="0">
                <a:latin typeface="Arial" panose="020B0604020202020204" pitchFamily="34" charset="0"/>
                <a:cs typeface="Arial" panose="020B0604020202020204" pitchFamily="34" charset="0"/>
              </a:rPr>
              <a:t>: But it’s not Galaxy Nguyen Du! We’ll </a:t>
            </a:r>
            <a:r>
              <a:rPr lang="en-US" sz="3000" b="1" dirty="0" smtClean="0">
                <a:latin typeface="Arial" panose="020B0604020202020204" pitchFamily="34" charset="0"/>
                <a:cs typeface="Arial" panose="020B0604020202020204" pitchFamily="34" charset="0"/>
              </a:rPr>
              <a:t>be seeing </a:t>
            </a:r>
            <a:r>
              <a:rPr lang="en-US" sz="3000" b="1" dirty="0">
                <a:latin typeface="Arial" panose="020B0604020202020204" pitchFamily="34" charset="0"/>
                <a:cs typeface="Arial" panose="020B0604020202020204" pitchFamily="34" charset="0"/>
              </a:rPr>
              <a:t>it at Galaxy Nguyen </a:t>
            </a:r>
            <a:r>
              <a:rPr lang="en-US" sz="3000" b="1" dirty="0" err="1">
                <a:latin typeface="Arial" panose="020B0604020202020204" pitchFamily="34" charset="0"/>
                <a:cs typeface="Arial" panose="020B0604020202020204" pitchFamily="34" charset="0"/>
              </a:rPr>
              <a:t>Trai</a:t>
            </a:r>
            <a:r>
              <a:rPr lang="en-US" sz="3000" b="1" dirty="0">
                <a:latin typeface="Arial" panose="020B0604020202020204" pitchFamily="34" charset="0"/>
                <a:cs typeface="Arial" panose="020B0604020202020204" pitchFamily="34" charset="0"/>
              </a:rPr>
              <a:t> ...</a:t>
            </a:r>
          </a:p>
        </p:txBody>
      </p:sp>
      <p:sp>
        <p:nvSpPr>
          <p:cNvPr id="11" name="Rectangle 10"/>
          <p:cNvSpPr/>
          <p:nvPr/>
        </p:nvSpPr>
        <p:spPr>
          <a:xfrm>
            <a:off x="0" y="5802"/>
            <a:ext cx="9144000" cy="1477328"/>
          </a:xfrm>
          <a:prstGeom prst="rect">
            <a:avLst/>
          </a:prstGeom>
        </p:spPr>
        <p:txBody>
          <a:bodyPr wrap="square">
            <a:spAutoFit/>
          </a:bodyPr>
          <a:lstStyle/>
          <a:p>
            <a:pPr marL="442913" indent="-442913" algn="just"/>
            <a:r>
              <a:rPr lang="en-US" sz="3000" b="1" dirty="0" smtClean="0">
                <a:solidFill>
                  <a:srgbClr val="FF0000"/>
                </a:solidFill>
                <a:latin typeface="Arial" panose="020B0604020202020204" pitchFamily="34" charset="0"/>
                <a:cs typeface="Arial" panose="020B0604020202020204" pitchFamily="34" charset="0"/>
              </a:rPr>
              <a:t>1.	</a:t>
            </a:r>
            <a:r>
              <a:rPr lang="en-US" sz="3000" b="1" dirty="0">
                <a:solidFill>
                  <a:srgbClr val="FF0000"/>
                </a:solidFill>
                <a:latin typeface="Arial" panose="020B0604020202020204" pitchFamily="34" charset="0"/>
                <a:cs typeface="Arial" panose="020B0604020202020204" pitchFamily="34" charset="0"/>
              </a:rPr>
              <a:t>Listen again to part of the conversation </a:t>
            </a:r>
            <a:r>
              <a:rPr lang="en-US" sz="3000" b="1" dirty="0" smtClean="0">
                <a:solidFill>
                  <a:srgbClr val="FF0000"/>
                </a:solidFill>
                <a:latin typeface="Arial" panose="020B0604020202020204" pitchFamily="34" charset="0"/>
                <a:cs typeface="Arial" panose="020B0604020202020204" pitchFamily="34" charset="0"/>
              </a:rPr>
              <a:t>in GETTING </a:t>
            </a:r>
            <a:r>
              <a:rPr lang="en-US" sz="3000" b="1" dirty="0">
                <a:solidFill>
                  <a:srgbClr val="FF0000"/>
                </a:solidFill>
                <a:latin typeface="Arial" panose="020B0604020202020204" pitchFamily="34" charset="0"/>
                <a:cs typeface="Arial" panose="020B0604020202020204" pitchFamily="34" charset="0"/>
              </a:rPr>
              <a:t>STARTED. Underline the </a:t>
            </a:r>
            <a:r>
              <a:rPr lang="en-US" sz="3000" b="1" dirty="0" smtClean="0">
                <a:solidFill>
                  <a:srgbClr val="FF0000"/>
                </a:solidFill>
                <a:latin typeface="Arial" panose="020B0604020202020204" pitchFamily="34" charset="0"/>
                <a:cs typeface="Arial" panose="020B0604020202020204" pitchFamily="34" charset="0"/>
              </a:rPr>
              <a:t>future continuous </a:t>
            </a:r>
            <a:r>
              <a:rPr lang="en-US" sz="3000" b="1" dirty="0">
                <a:solidFill>
                  <a:srgbClr val="FF0000"/>
                </a:solidFill>
                <a:latin typeface="Arial" panose="020B0604020202020204" pitchFamily="34" charset="0"/>
                <a:cs typeface="Arial" panose="020B0604020202020204" pitchFamily="34" charset="0"/>
              </a:rPr>
              <a:t>tense and answer the questions.</a:t>
            </a:r>
          </a:p>
        </p:txBody>
      </p:sp>
      <p:pic>
        <p:nvPicPr>
          <p:cNvPr id="2" name="unit-10-A-closer-look2-ex-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2042" y="6196898"/>
            <a:ext cx="609600" cy="609600"/>
          </a:xfrm>
          <a:prstGeom prst="rect">
            <a:avLst/>
          </a:prstGeom>
        </p:spPr>
      </p:pic>
    </p:spTree>
    <p:extLst>
      <p:ext uri="{BB962C8B-B14F-4D97-AF65-F5344CB8AC3E}">
        <p14:creationId xmlns:p14="http://schemas.microsoft.com/office/powerpoint/2010/main" val="41759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55072"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3260" y="44624"/>
            <a:ext cx="9036496" cy="3960380"/>
          </a:xfrm>
          <a:prstGeom prst="rect">
            <a:avLst/>
          </a:prstGeom>
          <a:ln>
            <a:solidFill>
              <a:srgbClr val="00FFFF"/>
            </a:solidFill>
            <a:prstDash val="dash"/>
          </a:ln>
        </p:spPr>
        <p:txBody>
          <a:bodyPr wrap="square">
            <a:spAutoFit/>
          </a:bodyPr>
          <a:lstStyle/>
          <a:p>
            <a:pPr marL="1165225" indent="-1165225" algn="just">
              <a:lnSpc>
                <a:spcPts val="3500"/>
              </a:lnSpc>
              <a:spcBef>
                <a:spcPts val="600"/>
              </a:spcBef>
              <a:spcAft>
                <a:spcPts val="600"/>
              </a:spcAft>
            </a:pPr>
            <a:r>
              <a:rPr lang="en-US" sz="2800" b="1" dirty="0" err="1">
                <a:latin typeface="Arial" panose="020B0604020202020204" pitchFamily="34" charset="0"/>
                <a:cs typeface="Arial" panose="020B0604020202020204" pitchFamily="34" charset="0"/>
              </a:rPr>
              <a:t>Phuc</a:t>
            </a:r>
            <a:r>
              <a:rPr lang="en-US" sz="2800" b="1" dirty="0" smtClean="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rPr>
              <a:t>How about this Sunday afternoon </a:t>
            </a:r>
            <a:r>
              <a:rPr lang="en-US" sz="2800" b="1" dirty="0" smtClean="0">
                <a:latin typeface="Arial" panose="020B0604020202020204" pitchFamily="34" charset="0"/>
                <a:cs typeface="Arial" panose="020B0604020202020204" pitchFamily="34" charset="0"/>
              </a:rPr>
              <a:t>at 2.30 </a:t>
            </a:r>
            <a:r>
              <a:rPr lang="en-US" sz="2800" b="1" dirty="0">
                <a:latin typeface="Arial" panose="020B0604020202020204" pitchFamily="34" charset="0"/>
                <a:cs typeface="Arial" panose="020B0604020202020204" pitchFamily="34" charset="0"/>
              </a:rPr>
              <a:t>p.m.? There’s Superman 3.</a:t>
            </a:r>
          </a:p>
          <a:p>
            <a:pPr marL="1165225" indent="-1165225" algn="just">
              <a:lnSpc>
                <a:spcPts val="3500"/>
              </a:lnSpc>
              <a:spcBef>
                <a:spcPts val="600"/>
              </a:spcBef>
              <a:spcAft>
                <a:spcPts val="600"/>
              </a:spcAft>
            </a:pPr>
            <a:r>
              <a:rPr lang="en-US" sz="2800" b="1" dirty="0">
                <a:latin typeface="Arial" panose="020B0604020202020204" pitchFamily="34" charset="0"/>
                <a:cs typeface="Arial" panose="020B0604020202020204" pitchFamily="34" charset="0"/>
              </a:rPr>
              <a:t>Nick: Great…, but I’ll be having my </a:t>
            </a:r>
            <a:r>
              <a:rPr lang="en-US" sz="2800" b="1" dirty="0" smtClean="0">
                <a:latin typeface="Arial" panose="020B0604020202020204" pitchFamily="34" charset="0"/>
                <a:cs typeface="Arial" panose="020B0604020202020204" pitchFamily="34" charset="0"/>
              </a:rPr>
              <a:t>Vietnamese class </a:t>
            </a:r>
            <a:r>
              <a:rPr lang="en-US" sz="2800" b="1" dirty="0">
                <a:latin typeface="Arial" panose="020B0604020202020204" pitchFamily="34" charset="0"/>
                <a:cs typeface="Arial" panose="020B0604020202020204" pitchFamily="34" charset="0"/>
              </a:rPr>
              <a:t>then. Let’s go for the 4.15 p.m. </a:t>
            </a:r>
            <a:r>
              <a:rPr lang="en-US" sz="2800" b="1" dirty="0" smtClean="0">
                <a:latin typeface="Arial" panose="020B0604020202020204" pitchFamily="34" charset="0"/>
                <a:cs typeface="Arial" panose="020B0604020202020204" pitchFamily="34" charset="0"/>
              </a:rPr>
              <a:t>show. I’ll </a:t>
            </a:r>
            <a:r>
              <a:rPr lang="en-US" sz="2800" b="1" dirty="0">
                <a:latin typeface="Arial" panose="020B0604020202020204" pitchFamily="34" charset="0"/>
                <a:cs typeface="Arial" panose="020B0604020202020204" pitchFamily="34" charset="0"/>
              </a:rPr>
              <a:t>need to take the bus to Nguyen </a:t>
            </a:r>
            <a:r>
              <a:rPr lang="en-US" sz="2800" b="1" dirty="0" smtClean="0">
                <a:latin typeface="Arial" panose="020B0604020202020204" pitchFamily="34" charset="0"/>
                <a:cs typeface="Arial" panose="020B0604020202020204" pitchFamily="34" charset="0"/>
              </a:rPr>
              <a:t>Du and </a:t>
            </a:r>
            <a:r>
              <a:rPr lang="en-US" sz="2800" b="1" dirty="0">
                <a:latin typeface="Arial" panose="020B0604020202020204" pitchFamily="34" charset="0"/>
                <a:cs typeface="Arial" panose="020B0604020202020204" pitchFamily="34" charset="0"/>
              </a:rPr>
              <a:t>it’s quite far.</a:t>
            </a:r>
          </a:p>
          <a:p>
            <a:pPr marL="1165225" indent="-1165225" algn="just">
              <a:lnSpc>
                <a:spcPts val="3500"/>
              </a:lnSpc>
              <a:spcBef>
                <a:spcPts val="600"/>
              </a:spcBef>
              <a:spcAft>
                <a:spcPts val="600"/>
              </a:spcAft>
            </a:pPr>
            <a:r>
              <a:rPr lang="en-US" sz="2800" b="1" dirty="0" err="1">
                <a:latin typeface="Arial" panose="020B0604020202020204" pitchFamily="34" charset="0"/>
                <a:cs typeface="Arial" panose="020B0604020202020204" pitchFamily="34" charset="0"/>
              </a:rPr>
              <a:t>Phuc</a:t>
            </a:r>
            <a:r>
              <a:rPr lang="en-US" sz="2800" b="1" dirty="0">
                <a:latin typeface="Arial" panose="020B0604020202020204" pitchFamily="34" charset="0"/>
                <a:cs typeface="Arial" panose="020B0604020202020204" pitchFamily="34" charset="0"/>
              </a:rPr>
              <a:t>: But it’s not Galaxy Nguyen Du! We’ll </a:t>
            </a:r>
            <a:r>
              <a:rPr lang="en-US" sz="2800" b="1" dirty="0" smtClean="0">
                <a:latin typeface="Arial" panose="020B0604020202020204" pitchFamily="34" charset="0"/>
                <a:cs typeface="Arial" panose="020B0604020202020204" pitchFamily="34" charset="0"/>
              </a:rPr>
              <a:t>be seeing </a:t>
            </a:r>
            <a:r>
              <a:rPr lang="en-US" sz="2800" b="1" dirty="0">
                <a:latin typeface="Arial" panose="020B0604020202020204" pitchFamily="34" charset="0"/>
                <a:cs typeface="Arial" panose="020B0604020202020204" pitchFamily="34" charset="0"/>
              </a:rPr>
              <a:t>it at Galaxy Nguyen </a:t>
            </a:r>
            <a:r>
              <a:rPr lang="en-US" sz="2800" b="1" dirty="0" err="1">
                <a:latin typeface="Arial" panose="020B0604020202020204" pitchFamily="34" charset="0"/>
                <a:cs typeface="Arial" panose="020B0604020202020204" pitchFamily="34" charset="0"/>
              </a:rPr>
              <a:t>Trai</a:t>
            </a:r>
            <a:r>
              <a:rPr lang="en-US" sz="2800" b="1" dirty="0">
                <a:latin typeface="Arial" panose="020B0604020202020204" pitchFamily="34" charset="0"/>
                <a:cs typeface="Arial" panose="020B0604020202020204" pitchFamily="34" charset="0"/>
              </a:rPr>
              <a:t> ...</a:t>
            </a:r>
          </a:p>
        </p:txBody>
      </p:sp>
      <p:cxnSp>
        <p:nvCxnSpPr>
          <p:cNvPr id="12" name="Straight Connector 11"/>
          <p:cNvCxnSpPr/>
          <p:nvPr/>
        </p:nvCxnSpPr>
        <p:spPr>
          <a:xfrm>
            <a:off x="3680140" y="1514280"/>
            <a:ext cx="54638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9632" y="1946328"/>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24328" y="3501008"/>
            <a:ext cx="15754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9632" y="3890544"/>
            <a:ext cx="5760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4149080"/>
            <a:ext cx="9144000" cy="2708434"/>
          </a:xfrm>
          <a:prstGeom prst="rect">
            <a:avLst/>
          </a:prstGeom>
        </p:spPr>
        <p:txBody>
          <a:bodyPr wrap="square">
            <a:spAutoFit/>
          </a:bodyPr>
          <a:lstStyle/>
          <a:p>
            <a:pPr>
              <a:spcBef>
                <a:spcPts val="600"/>
              </a:spcBef>
              <a:spcAft>
                <a:spcPts val="600"/>
              </a:spcAft>
            </a:pPr>
            <a:r>
              <a:rPr lang="en-US" sz="2800" b="1" dirty="0" smtClean="0">
                <a:solidFill>
                  <a:srgbClr val="396499"/>
                </a:solidFill>
                <a:latin typeface="Arial" panose="020B0604020202020204" pitchFamily="34" charset="0"/>
                <a:cs typeface="Arial" panose="020B0604020202020204" pitchFamily="34" charset="0"/>
              </a:rPr>
              <a:t>1. What </a:t>
            </a:r>
            <a:r>
              <a:rPr lang="en-US" sz="2800" b="1" dirty="0">
                <a:solidFill>
                  <a:srgbClr val="396499"/>
                </a:solidFill>
                <a:latin typeface="Arial" panose="020B0604020202020204" pitchFamily="34" charset="0"/>
                <a:cs typeface="Arial" panose="020B0604020202020204" pitchFamily="34" charset="0"/>
              </a:rPr>
              <a:t>will Nick be doing at 2.30 p.m. this </a:t>
            </a:r>
            <a:r>
              <a:rPr lang="en-US" sz="2800" b="1" dirty="0" smtClean="0">
                <a:solidFill>
                  <a:srgbClr val="396499"/>
                </a:solidFill>
                <a:latin typeface="Arial" panose="020B0604020202020204" pitchFamily="34" charset="0"/>
                <a:cs typeface="Arial" panose="020B0604020202020204" pitchFamily="34" charset="0"/>
              </a:rPr>
              <a:t>Sunday?</a:t>
            </a:r>
          </a:p>
          <a:p>
            <a:pPr marL="354013">
              <a:spcBef>
                <a:spcPts val="600"/>
              </a:spcBef>
              <a:spcAft>
                <a:spcPts val="600"/>
              </a:spcAft>
            </a:pPr>
            <a:r>
              <a:rPr lang="en-US" sz="2800" b="1" dirty="0" smtClean="0">
                <a:latin typeface="Arial" panose="020B0604020202020204" pitchFamily="34" charset="0"/>
                <a:cs typeface="Arial" panose="020B0604020202020204" pitchFamily="34" charset="0"/>
              </a:rPr>
              <a:t>He </a:t>
            </a:r>
            <a:r>
              <a:rPr lang="en-US" sz="2800" b="1" dirty="0">
                <a:latin typeface="Arial" panose="020B0604020202020204" pitchFamily="34" charset="0"/>
                <a:cs typeface="Arial" panose="020B0604020202020204" pitchFamily="34" charset="0"/>
              </a:rPr>
              <a:t>will be having his Vietnamese class. </a:t>
            </a:r>
            <a:endParaRPr lang="en-US" sz="2800" b="1" dirty="0" smtClean="0">
              <a:latin typeface="Arial" panose="020B0604020202020204" pitchFamily="34" charset="0"/>
              <a:cs typeface="Arial" panose="020B0604020202020204" pitchFamily="34" charset="0"/>
            </a:endParaRPr>
          </a:p>
          <a:p>
            <a:pPr marL="442913" indent="-442913">
              <a:spcBef>
                <a:spcPts val="600"/>
              </a:spcBef>
              <a:spcAft>
                <a:spcPts val="600"/>
              </a:spcAft>
            </a:pPr>
            <a:r>
              <a:rPr lang="en-US" sz="2800" b="1" dirty="0" smtClean="0">
                <a:solidFill>
                  <a:srgbClr val="396499"/>
                </a:solidFill>
                <a:latin typeface="Arial" panose="020B0604020202020204" pitchFamily="34" charset="0"/>
                <a:cs typeface="Arial" panose="020B0604020202020204" pitchFamily="34" charset="0"/>
              </a:rPr>
              <a:t>2</a:t>
            </a:r>
            <a:r>
              <a:rPr lang="en-US" sz="2800" b="1" dirty="0">
                <a:solidFill>
                  <a:srgbClr val="396499"/>
                </a:solidFill>
                <a:latin typeface="Arial" panose="020B0604020202020204" pitchFamily="34" charset="0"/>
                <a:cs typeface="Arial" panose="020B0604020202020204" pitchFamily="34" charset="0"/>
              </a:rPr>
              <a:t>. What will </a:t>
            </a:r>
            <a:r>
              <a:rPr lang="en-US" sz="2800" b="1" dirty="0" err="1">
                <a:solidFill>
                  <a:srgbClr val="396499"/>
                </a:solidFill>
                <a:latin typeface="Arial" panose="020B0604020202020204" pitchFamily="34" charset="0"/>
                <a:cs typeface="Arial" panose="020B0604020202020204" pitchFamily="34" charset="0"/>
              </a:rPr>
              <a:t>Phuc</a:t>
            </a:r>
            <a:r>
              <a:rPr lang="en-US" sz="2800" b="1" dirty="0">
                <a:solidFill>
                  <a:srgbClr val="396499"/>
                </a:solidFill>
                <a:latin typeface="Arial" panose="020B0604020202020204" pitchFamily="34" charset="0"/>
                <a:cs typeface="Arial" panose="020B0604020202020204" pitchFamily="34" charset="0"/>
              </a:rPr>
              <a:t> and Nick be doing at </a:t>
            </a:r>
            <a:r>
              <a:rPr lang="en-US" sz="2800" b="1" dirty="0" smtClean="0">
                <a:solidFill>
                  <a:srgbClr val="396499"/>
                </a:solidFill>
                <a:latin typeface="Arial" panose="020B0604020202020204" pitchFamily="34" charset="0"/>
                <a:cs typeface="Arial" panose="020B0604020202020204" pitchFamily="34" charset="0"/>
              </a:rPr>
              <a:t>about 4.15 </a:t>
            </a:r>
            <a:r>
              <a:rPr lang="en-US" sz="2800" b="1" dirty="0">
                <a:solidFill>
                  <a:srgbClr val="396499"/>
                </a:solidFill>
                <a:latin typeface="Arial" panose="020B0604020202020204" pitchFamily="34" charset="0"/>
                <a:cs typeface="Arial" panose="020B0604020202020204" pitchFamily="34" charset="0"/>
              </a:rPr>
              <a:t>p.m. this Sunday? </a:t>
            </a:r>
            <a:endParaRPr lang="en-US" sz="2800" b="1" dirty="0" smtClean="0">
              <a:solidFill>
                <a:srgbClr val="396499"/>
              </a:solidFill>
              <a:latin typeface="Arial" panose="020B0604020202020204" pitchFamily="34" charset="0"/>
              <a:cs typeface="Arial" panose="020B0604020202020204" pitchFamily="34" charset="0"/>
            </a:endParaRPr>
          </a:p>
          <a:p>
            <a:pPr indent="354013">
              <a:spcBef>
                <a:spcPts val="600"/>
              </a:spcBef>
              <a:spcAft>
                <a:spcPts val="600"/>
              </a:spcAft>
            </a:pPr>
            <a:r>
              <a:rPr lang="en-US" sz="2800" b="1" dirty="0" smtClean="0">
                <a:latin typeface="Arial" panose="020B0604020202020204" pitchFamily="34" charset="0"/>
                <a:cs typeface="Arial" panose="020B0604020202020204" pitchFamily="34" charset="0"/>
              </a:rPr>
              <a:t>They </a:t>
            </a:r>
            <a:r>
              <a:rPr lang="en-US" sz="2800" b="1" dirty="0">
                <a:latin typeface="Arial" panose="020B0604020202020204" pitchFamily="34" charset="0"/>
                <a:cs typeface="Arial" panose="020B0604020202020204" pitchFamily="34" charset="0"/>
              </a:rPr>
              <a:t>will be watching a </a:t>
            </a:r>
            <a:r>
              <a:rPr lang="en-US" sz="2800" b="1" dirty="0" smtClean="0">
                <a:latin typeface="Arial" panose="020B0604020202020204" pitchFamily="34" charset="0"/>
                <a:cs typeface="Arial" panose="020B0604020202020204" pitchFamily="34" charset="0"/>
              </a:rPr>
              <a:t>film </a:t>
            </a:r>
            <a:r>
              <a:rPr lang="en-US" sz="2800" b="1" dirty="0">
                <a:latin typeface="Arial" panose="020B0604020202020204" pitchFamily="34" charset="0"/>
                <a:cs typeface="Arial" panose="020B0604020202020204" pitchFamily="34" charset="0"/>
              </a:rPr>
              <a:t>at the cinema. </a:t>
            </a:r>
          </a:p>
        </p:txBody>
      </p:sp>
    </p:spTree>
    <p:extLst>
      <p:ext uri="{BB962C8B-B14F-4D97-AF65-F5344CB8AC3E}">
        <p14:creationId xmlns:p14="http://schemas.microsoft.com/office/powerpoint/2010/main" val="26324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Straight Connector 3"/>
          <p:cNvCxnSpPr/>
          <p:nvPr/>
        </p:nvCxnSpPr>
        <p:spPr>
          <a:xfrm>
            <a:off x="179512" y="4365104"/>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919709"/>
            <a:ext cx="9144000" cy="5734903"/>
          </a:xfrm>
          <a:prstGeom prst="rect">
            <a:avLst/>
          </a:prstGeom>
        </p:spPr>
        <p:txBody>
          <a:bodyPr wrap="square">
            <a:spAutoFit/>
          </a:bodyPr>
          <a:lstStyle/>
          <a:p>
            <a:pPr algn="just">
              <a:lnSpc>
                <a:spcPts val="4600"/>
              </a:lnSpc>
              <a:spcBef>
                <a:spcPts val="1200"/>
              </a:spcBef>
              <a:spcAft>
                <a:spcPts val="1200"/>
              </a:spcAft>
            </a:pPr>
            <a:r>
              <a:rPr lang="en-US" sz="3000" b="1" dirty="0" smtClean="0">
                <a:latin typeface="Arial" panose="020B0604020202020204" pitchFamily="34" charset="0"/>
                <a:cs typeface="Arial" panose="020B0604020202020204" pitchFamily="34" charset="0"/>
              </a:rPr>
              <a:t>We </a:t>
            </a:r>
            <a:r>
              <a:rPr lang="en-US" sz="3000" b="1" dirty="0">
                <a:latin typeface="Arial" panose="020B0604020202020204" pitchFamily="34" charset="0"/>
                <a:cs typeface="Arial" panose="020B0604020202020204" pitchFamily="34" charset="0"/>
              </a:rPr>
              <a:t>use the future continuous tense </a:t>
            </a:r>
            <a:r>
              <a:rPr lang="en-US" sz="3000" b="1" dirty="0" smtClean="0">
                <a:latin typeface="Arial" panose="020B0604020202020204" pitchFamily="34" charset="0"/>
                <a:cs typeface="Arial" panose="020B0604020202020204" pitchFamily="34" charset="0"/>
              </a:rPr>
              <a:t>to express </a:t>
            </a:r>
            <a:r>
              <a:rPr lang="en-US" sz="3000" b="1" dirty="0">
                <a:latin typeface="Arial" panose="020B0604020202020204" pitchFamily="34" charset="0"/>
                <a:cs typeface="Arial" panose="020B0604020202020204" pitchFamily="34" charset="0"/>
              </a:rPr>
              <a:t>being in the process of </a:t>
            </a:r>
            <a:r>
              <a:rPr lang="en-US" sz="3000" b="1" dirty="0" smtClean="0">
                <a:latin typeface="Arial" panose="020B0604020202020204" pitchFamily="34" charset="0"/>
                <a:cs typeface="Arial" panose="020B0604020202020204" pitchFamily="34" charset="0"/>
              </a:rPr>
              <a:t>doing something </a:t>
            </a:r>
            <a:r>
              <a:rPr lang="en-US" sz="3000" b="1" dirty="0">
                <a:latin typeface="Arial" panose="020B0604020202020204" pitchFamily="34" charset="0"/>
                <a:cs typeface="Arial" panose="020B0604020202020204" pitchFamily="34" charset="0"/>
              </a:rPr>
              <a:t>at a </a:t>
            </a:r>
            <a:r>
              <a:rPr lang="en-US" sz="3000" b="1" dirty="0" smtClean="0">
                <a:latin typeface="Arial" panose="020B0604020202020204" pitchFamily="34" charset="0"/>
                <a:cs typeface="Arial" panose="020B0604020202020204" pitchFamily="34" charset="0"/>
              </a:rPr>
              <a:t>specific </a:t>
            </a:r>
            <a:r>
              <a:rPr lang="en-US" sz="3000" b="1" dirty="0">
                <a:latin typeface="Arial" panose="020B0604020202020204" pitchFamily="34" charset="0"/>
                <a:cs typeface="Arial" panose="020B0604020202020204" pitchFamily="34" charset="0"/>
              </a:rPr>
              <a:t>time in the </a:t>
            </a:r>
            <a:r>
              <a:rPr lang="en-US" sz="3000" b="1" dirty="0" smtClean="0">
                <a:latin typeface="Arial" panose="020B0604020202020204" pitchFamily="34" charset="0"/>
                <a:cs typeface="Arial" panose="020B0604020202020204" pitchFamily="34" charset="0"/>
              </a:rPr>
              <a:t>future.</a:t>
            </a:r>
          </a:p>
          <a:p>
            <a:pPr>
              <a:lnSpc>
                <a:spcPts val="4600"/>
              </a:lnSpc>
              <a:spcBef>
                <a:spcPts val="1200"/>
              </a:spcBef>
              <a:spcAft>
                <a:spcPts val="1200"/>
              </a:spcAft>
            </a:pPr>
            <a:r>
              <a:rPr lang="en-US" sz="3000" b="1" i="1" dirty="0" smtClean="0">
                <a:solidFill>
                  <a:srgbClr val="396499"/>
                </a:solidFill>
                <a:latin typeface="Arial" panose="020B0604020202020204" pitchFamily="34" charset="0"/>
                <a:cs typeface="Arial" panose="020B0604020202020204" pitchFamily="34" charset="0"/>
              </a:rPr>
              <a:t>Example:</a:t>
            </a:r>
          </a:p>
          <a:p>
            <a:pPr>
              <a:lnSpc>
                <a:spcPts val="4600"/>
              </a:lnSpc>
              <a:spcBef>
                <a:spcPts val="1200"/>
              </a:spcBef>
              <a:spcAft>
                <a:spcPts val="1200"/>
              </a:spcAft>
            </a:pPr>
            <a:r>
              <a:rPr lang="en-US" sz="3000" b="1" dirty="0" smtClean="0">
                <a:latin typeface="Arial" panose="020B0604020202020204" pitchFamily="34" charset="0"/>
                <a:cs typeface="Arial" panose="020B0604020202020204" pitchFamily="34" charset="0"/>
              </a:rPr>
              <a:t>Tonight </a:t>
            </a:r>
            <a:r>
              <a:rPr lang="en-US" sz="3000" b="1" dirty="0">
                <a:latin typeface="Arial" panose="020B0604020202020204" pitchFamily="34" charset="0"/>
                <a:cs typeface="Arial" panose="020B0604020202020204" pitchFamily="34" charset="0"/>
              </a:rPr>
              <a:t>at 8.30 p.m. Mai will be watching </a:t>
            </a:r>
            <a:r>
              <a:rPr lang="en-US" sz="3000" b="1" i="1" dirty="0" smtClean="0">
                <a:latin typeface="Arial" panose="020B0604020202020204" pitchFamily="34" charset="0"/>
                <a:cs typeface="Arial" panose="020B0604020202020204" pitchFamily="34" charset="0"/>
              </a:rPr>
              <a:t>Frozen</a:t>
            </a:r>
            <a:r>
              <a:rPr lang="en-US" sz="3000" b="1" dirty="0" smtClean="0">
                <a:latin typeface="Arial" panose="020B0604020202020204" pitchFamily="34" charset="0"/>
                <a:cs typeface="Arial" panose="020B0604020202020204" pitchFamily="34" charset="0"/>
              </a:rPr>
              <a:t> again </a:t>
            </a:r>
            <a:r>
              <a:rPr lang="en-US" sz="3000" b="1" dirty="0">
                <a:latin typeface="Arial" panose="020B0604020202020204" pitchFamily="34" charset="0"/>
                <a:cs typeface="Arial" panose="020B0604020202020204" pitchFamily="34" charset="0"/>
              </a:rPr>
              <a:t>at home. She loves it</a:t>
            </a:r>
            <a:r>
              <a:rPr lang="en-US" sz="3000" b="1" dirty="0" smtClean="0">
                <a:latin typeface="Arial" panose="020B0604020202020204" pitchFamily="34" charset="0"/>
                <a:cs typeface="Arial" panose="020B0604020202020204" pitchFamily="34" charset="0"/>
              </a:rPr>
              <a:t>!</a:t>
            </a:r>
          </a:p>
          <a:p>
            <a:pPr>
              <a:lnSpc>
                <a:spcPts val="4600"/>
              </a:lnSpc>
              <a:spcBef>
                <a:spcPts val="1200"/>
              </a:spcBef>
              <a:spcAft>
                <a:spcPts val="1200"/>
              </a:spcAft>
            </a:pPr>
            <a:r>
              <a:rPr lang="en-US" sz="3000" b="1" dirty="0" smtClean="0">
                <a:latin typeface="Arial" panose="020B0604020202020204" pitchFamily="34" charset="0"/>
                <a:cs typeface="Arial" panose="020B0604020202020204" pitchFamily="34" charset="0"/>
              </a:rPr>
              <a:t>(</a:t>
            </a:r>
            <a:r>
              <a:rPr lang="en-US" sz="3000" b="1" dirty="0">
                <a:latin typeface="Arial" panose="020B0604020202020204" pitchFamily="34" charset="0"/>
                <a:cs typeface="Arial" panose="020B0604020202020204" pitchFamily="34" charset="0"/>
              </a:rPr>
              <a:t>She will be in the process of watching the </a:t>
            </a:r>
            <a:r>
              <a:rPr lang="en-US" sz="3000" b="1" dirty="0" smtClean="0">
                <a:latin typeface="Arial" panose="020B0604020202020204" pitchFamily="34" charset="0"/>
                <a:cs typeface="Arial" panose="020B0604020202020204" pitchFamily="34" charset="0"/>
              </a:rPr>
              <a:t>film</a:t>
            </a:r>
            <a:r>
              <a:rPr lang="en-US" sz="3000" b="1"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at </a:t>
            </a:r>
            <a:r>
              <a:rPr lang="en-US" sz="3000" b="1" dirty="0">
                <a:latin typeface="Arial" panose="020B0604020202020204" pitchFamily="34" charset="0"/>
                <a:cs typeface="Arial" panose="020B0604020202020204" pitchFamily="34" charset="0"/>
              </a:rPr>
              <a:t>8.30 p.m.)</a:t>
            </a:r>
          </a:p>
        </p:txBody>
      </p:sp>
      <p:cxnSp>
        <p:nvCxnSpPr>
          <p:cNvPr id="6" name="Straight Connector 5"/>
          <p:cNvCxnSpPr/>
          <p:nvPr/>
        </p:nvCxnSpPr>
        <p:spPr>
          <a:xfrm>
            <a:off x="107504" y="6453336"/>
            <a:ext cx="1656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905" y="82466"/>
            <a:ext cx="2234839" cy="682238"/>
          </a:xfrm>
          <a:prstGeom prst="rect">
            <a:avLst/>
          </a:prstGeom>
        </p:spPr>
        <p:txBody>
          <a:bodyPr wrap="square">
            <a:spAutoFit/>
          </a:bodyPr>
          <a:lstStyle/>
          <a:p>
            <a:pPr lvl="0" algn="ctr">
              <a:lnSpc>
                <a:spcPts val="4600"/>
              </a:lnSpc>
              <a:spcBef>
                <a:spcPts val="1200"/>
              </a:spcBef>
              <a:spcAft>
                <a:spcPts val="1200"/>
              </a:spcAft>
            </a:pPr>
            <a:r>
              <a:rPr lang="en-US" sz="4000" b="1" dirty="0">
                <a:solidFill>
                  <a:srgbClr val="FF0000"/>
                </a:solidFill>
                <a:latin typeface="Arial" panose="020B0604020202020204" pitchFamily="34" charset="0"/>
                <a:cs typeface="Arial" panose="020B0604020202020204" pitchFamily="34" charset="0"/>
              </a:rPr>
              <a:t>Review</a:t>
            </a:r>
          </a:p>
        </p:txBody>
      </p:sp>
      <p:sp>
        <p:nvSpPr>
          <p:cNvPr id="2" name="Oval 1"/>
          <p:cNvSpPr/>
          <p:nvPr/>
        </p:nvSpPr>
        <p:spPr>
          <a:xfrm>
            <a:off x="7884368" y="82466"/>
            <a:ext cx="936104" cy="466214"/>
          </a:xfrm>
          <a:prstGeom prst="ellipse">
            <a:avLst/>
          </a:prstGeom>
          <a:solidFill>
            <a:srgbClr val="355E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Click</a:t>
            </a:r>
            <a:endParaRPr lang="en-US" sz="1400" b="1"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11560" y="2179836"/>
            <a:ext cx="892899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8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2904</TotalTime>
  <Words>894</Words>
  <Application>Microsoft Office PowerPoint</Application>
  <PresentationFormat>On-screen Show (4:3)</PresentationFormat>
  <Paragraphs>255</Paragraphs>
  <Slides>18</Slides>
  <Notes>5</Notes>
  <HiddenSlides>1</HiddenSlides>
  <MMClips>2</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TO OUR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dc:creator>
  <cp:lastModifiedBy>HipPi</cp:lastModifiedBy>
  <cp:revision>225</cp:revision>
  <dcterms:created xsi:type="dcterms:W3CDTF">2018-07-18T16:38:34Z</dcterms:created>
  <dcterms:modified xsi:type="dcterms:W3CDTF">2019-03-30T08:14:07Z</dcterms:modified>
</cp:coreProperties>
</file>